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47"/>
  </p:notesMasterIdLst>
  <p:sldIdLst>
    <p:sldId id="4536" r:id="rId2"/>
    <p:sldId id="328" r:id="rId3"/>
    <p:sldId id="3935" r:id="rId4"/>
    <p:sldId id="1029" r:id="rId5"/>
    <p:sldId id="4540" r:id="rId6"/>
    <p:sldId id="4001" r:id="rId7"/>
    <p:sldId id="4084" r:id="rId8"/>
    <p:sldId id="4007" r:id="rId9"/>
    <p:sldId id="4399" r:id="rId10"/>
    <p:sldId id="4095" r:id="rId11"/>
    <p:sldId id="4429" r:id="rId12"/>
    <p:sldId id="1091" r:id="rId13"/>
    <p:sldId id="4430" r:id="rId14"/>
    <p:sldId id="4487" r:id="rId15"/>
    <p:sldId id="4531" r:id="rId16"/>
    <p:sldId id="4557" r:id="rId17"/>
    <p:sldId id="4488" r:id="rId18"/>
    <p:sldId id="4534" r:id="rId19"/>
    <p:sldId id="4491" r:id="rId20"/>
    <p:sldId id="4510" r:id="rId21"/>
    <p:sldId id="4553" r:id="rId22"/>
    <p:sldId id="4492" r:id="rId23"/>
    <p:sldId id="4493" r:id="rId24"/>
    <p:sldId id="4494" r:id="rId25"/>
    <p:sldId id="4496" r:id="rId26"/>
    <p:sldId id="4495" r:id="rId27"/>
    <p:sldId id="4497" r:id="rId28"/>
    <p:sldId id="4498" r:id="rId29"/>
    <p:sldId id="4499" r:id="rId30"/>
    <p:sldId id="4559" r:id="rId31"/>
    <p:sldId id="4500" r:id="rId32"/>
    <p:sldId id="4566" r:id="rId33"/>
    <p:sldId id="4533" r:id="rId34"/>
    <p:sldId id="4501" r:id="rId35"/>
    <p:sldId id="4503" r:id="rId36"/>
    <p:sldId id="4504" r:id="rId37"/>
    <p:sldId id="4511" r:id="rId38"/>
    <p:sldId id="4506" r:id="rId39"/>
    <p:sldId id="4507" r:id="rId40"/>
    <p:sldId id="4561" r:id="rId41"/>
    <p:sldId id="4558" r:id="rId42"/>
    <p:sldId id="4560" r:id="rId43"/>
    <p:sldId id="4565" r:id="rId44"/>
    <p:sldId id="4537" r:id="rId45"/>
    <p:sldId id="410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349" autoAdjust="0"/>
    <p:restoredTop sz="91408"/>
  </p:normalViewPr>
  <p:slideViewPr>
    <p:cSldViewPr snapToGrid="0" snapToObjects="1">
      <p:cViewPr varScale="1">
        <p:scale>
          <a:sx n="55" d="100"/>
          <a:sy n="55" d="100"/>
        </p:scale>
        <p:origin x="38" y="10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Components</a:t>
            </a:r>
            <a:r>
              <a:rPr lang="en-US" sz="2400" baseline="0" dirty="0"/>
              <a:t> of 2023Q3 GDP, $27.6 tr</a:t>
            </a:r>
            <a:endParaRPr lang="en-US" sz="2400" dirty="0"/>
          </a:p>
        </c:rich>
      </c:tx>
      <c:layout>
        <c:manualLayout>
          <c:xMode val="edge"/>
          <c:yMode val="edge"/>
          <c:x val="0.14422238503094009"/>
          <c:y val="1.94444444444444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848640034609411"/>
          <c:y val="0.15695144356955382"/>
          <c:w val="0.81017296151841467"/>
          <c:h val="0.7980277777777777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8801160246347294E-3"/>
                  <c:y val="2.2222222222222223E-2"/>
                </c:manualLayout>
              </c:layout>
              <c:tx>
                <c:rich>
                  <a:bodyPr/>
                  <a:lstStyle/>
                  <a:p>
                    <a:fld id="{43A6FC39-FAE9-447B-A44B-2EBBC2B933B2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</a:p>
                  <a:p>
                    <a:r>
                      <a:rPr lang="en-US" baseline="0" dirty="0"/>
                      <a:t>18.7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D80-4414-9BC3-AA86BEBEA2B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AFF73D6-AC8E-4B20-8A62-43CDFB8C947F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,</a:t>
                    </a:r>
                  </a:p>
                  <a:p>
                    <a:r>
                      <a:rPr lang="en-US" baseline="0" dirty="0"/>
                      <a:t>4.9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D80-4414-9BC3-AA86BEBEA2B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DC6919B-1693-4CC9-8454-B4907E39AA73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</a:p>
                  <a:p>
                    <a:r>
                      <a:rPr lang="en-US" baseline="0" dirty="0"/>
                      <a:t>3.0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D80-4414-9BC3-AA86BEBEA2B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A9BB86A-E22F-45C8-8BBC-1EBAD62B2664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</a:p>
                  <a:p>
                    <a:r>
                      <a:rPr lang="en-US" baseline="0" dirty="0"/>
                      <a:t>-3.8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D80-4414-9BC3-AA86BEBEA2BA}"/>
                </c:ext>
              </c:extLst>
            </c:dLbl>
            <c:dLbl>
              <c:idx val="4"/>
              <c:layout>
                <c:manualLayout>
                  <c:x val="0"/>
                  <c:y val="-5.0925337632079971E-17"/>
                </c:manualLayout>
              </c:layout>
              <c:tx>
                <c:rich>
                  <a:bodyPr/>
                  <a:lstStyle/>
                  <a:p>
                    <a:fld id="{29F48447-BB54-410E-9955-F629085E248B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 4.6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D80-4414-9BC3-AA86BEBEA2BA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Consumption</c:v>
                </c:pt>
                <c:pt idx="1">
                  <c:v>Investment</c:v>
                </c:pt>
                <c:pt idx="2">
                  <c:v>Exports</c:v>
                </c:pt>
                <c:pt idx="3">
                  <c:v>Imports</c:v>
                </c:pt>
                <c:pt idx="4">
                  <c:v>Government</c:v>
                </c:pt>
              </c:strCache>
            </c:strRef>
          </c:cat>
          <c:val>
            <c:numRef>
              <c:f>Sheet1!$D$1:$D$5</c:f>
              <c:numCache>
                <c:formatCode>#,##0</c:formatCode>
                <c:ptCount val="5"/>
                <c:pt idx="0">
                  <c:v>17542.7</c:v>
                </c:pt>
                <c:pt idx="1">
                  <c:v>4579.1000000000004</c:v>
                </c:pt>
                <c:pt idx="2">
                  <c:v>3065</c:v>
                </c:pt>
                <c:pt idx="3">
                  <c:v>-3955.8</c:v>
                </c:pt>
                <c:pt idx="4">
                  <c:v>4493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ED-4F53-87A5-CE37C7EEDC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1561376"/>
        <c:axId val="1851562208"/>
      </c:barChart>
      <c:catAx>
        <c:axId val="185156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1562208"/>
        <c:crosses val="autoZero"/>
        <c:auto val="1"/>
        <c:lblAlgn val="ctr"/>
        <c:lblOffset val="100"/>
        <c:noMultiLvlLbl val="0"/>
      </c:catAx>
      <c:valAx>
        <c:axId val="1851562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1561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Single</a:t>
            </a:r>
            <a:r>
              <a:rPr lang="en-US" sz="2400" baseline="0" dirty="0"/>
              <a:t> Family Home Prices</a:t>
            </a:r>
            <a:endParaRPr lang="en-US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US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'Metro_zhvi_uc_sfr_tier_0.33_0.6'!$BF$1:$KF$1</c:f>
              <c:numCache>
                <c:formatCode>m/d/yyyy</c:formatCode>
                <c:ptCount val="235"/>
                <c:pt idx="0">
                  <c:v>38138</c:v>
                </c:pt>
                <c:pt idx="1">
                  <c:v>38168</c:v>
                </c:pt>
                <c:pt idx="2">
                  <c:v>38199</c:v>
                </c:pt>
                <c:pt idx="3">
                  <c:v>38230</c:v>
                </c:pt>
                <c:pt idx="4">
                  <c:v>38260</c:v>
                </c:pt>
                <c:pt idx="5">
                  <c:v>38291</c:v>
                </c:pt>
                <c:pt idx="6">
                  <c:v>38321</c:v>
                </c:pt>
                <c:pt idx="7">
                  <c:v>38352</c:v>
                </c:pt>
                <c:pt idx="8">
                  <c:v>38383</c:v>
                </c:pt>
                <c:pt idx="9">
                  <c:v>38411</c:v>
                </c:pt>
                <c:pt idx="10">
                  <c:v>38442</c:v>
                </c:pt>
                <c:pt idx="11">
                  <c:v>38472</c:v>
                </c:pt>
                <c:pt idx="12">
                  <c:v>38503</c:v>
                </c:pt>
                <c:pt idx="13">
                  <c:v>38533</c:v>
                </c:pt>
                <c:pt idx="14">
                  <c:v>38564</c:v>
                </c:pt>
                <c:pt idx="15">
                  <c:v>38595</c:v>
                </c:pt>
                <c:pt idx="16">
                  <c:v>38625</c:v>
                </c:pt>
                <c:pt idx="17">
                  <c:v>38656</c:v>
                </c:pt>
                <c:pt idx="18">
                  <c:v>38686</c:v>
                </c:pt>
                <c:pt idx="19">
                  <c:v>38717</c:v>
                </c:pt>
                <c:pt idx="20">
                  <c:v>38748</c:v>
                </c:pt>
                <c:pt idx="21">
                  <c:v>38776</c:v>
                </c:pt>
                <c:pt idx="22">
                  <c:v>38807</c:v>
                </c:pt>
                <c:pt idx="23">
                  <c:v>38837</c:v>
                </c:pt>
                <c:pt idx="24">
                  <c:v>38868</c:v>
                </c:pt>
                <c:pt idx="25">
                  <c:v>38898</c:v>
                </c:pt>
                <c:pt idx="26">
                  <c:v>38929</c:v>
                </c:pt>
                <c:pt idx="27">
                  <c:v>38960</c:v>
                </c:pt>
                <c:pt idx="28">
                  <c:v>38990</c:v>
                </c:pt>
                <c:pt idx="29">
                  <c:v>39021</c:v>
                </c:pt>
                <c:pt idx="30">
                  <c:v>39051</c:v>
                </c:pt>
                <c:pt idx="31">
                  <c:v>39082</c:v>
                </c:pt>
                <c:pt idx="32">
                  <c:v>39113</c:v>
                </c:pt>
                <c:pt idx="33">
                  <c:v>39141</c:v>
                </c:pt>
                <c:pt idx="34">
                  <c:v>39172</c:v>
                </c:pt>
                <c:pt idx="35">
                  <c:v>39202</c:v>
                </c:pt>
                <c:pt idx="36">
                  <c:v>39233</c:v>
                </c:pt>
                <c:pt idx="37">
                  <c:v>39263</c:v>
                </c:pt>
                <c:pt idx="38">
                  <c:v>39294</c:v>
                </c:pt>
                <c:pt idx="39">
                  <c:v>39325</c:v>
                </c:pt>
                <c:pt idx="40">
                  <c:v>39355</c:v>
                </c:pt>
                <c:pt idx="41">
                  <c:v>39386</c:v>
                </c:pt>
                <c:pt idx="42">
                  <c:v>39416</c:v>
                </c:pt>
                <c:pt idx="43">
                  <c:v>39447</c:v>
                </c:pt>
                <c:pt idx="44">
                  <c:v>39478</c:v>
                </c:pt>
                <c:pt idx="45">
                  <c:v>39507</c:v>
                </c:pt>
                <c:pt idx="46">
                  <c:v>39538</c:v>
                </c:pt>
                <c:pt idx="47">
                  <c:v>39568</c:v>
                </c:pt>
                <c:pt idx="48">
                  <c:v>39599</c:v>
                </c:pt>
                <c:pt idx="49">
                  <c:v>39629</c:v>
                </c:pt>
                <c:pt idx="50">
                  <c:v>39660</c:v>
                </c:pt>
                <c:pt idx="51">
                  <c:v>39691</c:v>
                </c:pt>
                <c:pt idx="52">
                  <c:v>39721</c:v>
                </c:pt>
                <c:pt idx="53">
                  <c:v>39752</c:v>
                </c:pt>
                <c:pt idx="54">
                  <c:v>39782</c:v>
                </c:pt>
                <c:pt idx="55">
                  <c:v>39813</c:v>
                </c:pt>
                <c:pt idx="56">
                  <c:v>39844</c:v>
                </c:pt>
                <c:pt idx="57">
                  <c:v>39872</c:v>
                </c:pt>
                <c:pt idx="58">
                  <c:v>39903</c:v>
                </c:pt>
                <c:pt idx="59">
                  <c:v>39933</c:v>
                </c:pt>
                <c:pt idx="60">
                  <c:v>39964</c:v>
                </c:pt>
                <c:pt idx="61">
                  <c:v>39994</c:v>
                </c:pt>
                <c:pt idx="62">
                  <c:v>40025</c:v>
                </c:pt>
                <c:pt idx="63">
                  <c:v>40056</c:v>
                </c:pt>
                <c:pt idx="64">
                  <c:v>40086</c:v>
                </c:pt>
                <c:pt idx="65">
                  <c:v>40117</c:v>
                </c:pt>
                <c:pt idx="66">
                  <c:v>40147</c:v>
                </c:pt>
                <c:pt idx="67">
                  <c:v>40178</c:v>
                </c:pt>
                <c:pt idx="68">
                  <c:v>40209</c:v>
                </c:pt>
                <c:pt idx="69">
                  <c:v>40237</c:v>
                </c:pt>
                <c:pt idx="70">
                  <c:v>40268</c:v>
                </c:pt>
                <c:pt idx="71">
                  <c:v>40298</c:v>
                </c:pt>
                <c:pt idx="72">
                  <c:v>40329</c:v>
                </c:pt>
                <c:pt idx="73">
                  <c:v>40359</c:v>
                </c:pt>
                <c:pt idx="74">
                  <c:v>40390</c:v>
                </c:pt>
                <c:pt idx="75">
                  <c:v>40421</c:v>
                </c:pt>
                <c:pt idx="76">
                  <c:v>40451</c:v>
                </c:pt>
                <c:pt idx="77">
                  <c:v>40482</c:v>
                </c:pt>
                <c:pt idx="78">
                  <c:v>40512</c:v>
                </c:pt>
                <c:pt idx="79">
                  <c:v>40543</c:v>
                </c:pt>
                <c:pt idx="80">
                  <c:v>40574</c:v>
                </c:pt>
                <c:pt idx="81">
                  <c:v>40602</c:v>
                </c:pt>
                <c:pt idx="82">
                  <c:v>40633</c:v>
                </c:pt>
                <c:pt idx="83">
                  <c:v>40663</c:v>
                </c:pt>
                <c:pt idx="84">
                  <c:v>40694</c:v>
                </c:pt>
                <c:pt idx="85">
                  <c:v>40724</c:v>
                </c:pt>
                <c:pt idx="86">
                  <c:v>40755</c:v>
                </c:pt>
                <c:pt idx="87">
                  <c:v>40786</c:v>
                </c:pt>
                <c:pt idx="88">
                  <c:v>40816</c:v>
                </c:pt>
                <c:pt idx="89">
                  <c:v>40847</c:v>
                </c:pt>
                <c:pt idx="90">
                  <c:v>40877</c:v>
                </c:pt>
                <c:pt idx="91">
                  <c:v>40908</c:v>
                </c:pt>
                <c:pt idx="92">
                  <c:v>40939</c:v>
                </c:pt>
                <c:pt idx="93">
                  <c:v>40968</c:v>
                </c:pt>
                <c:pt idx="94">
                  <c:v>40999</c:v>
                </c:pt>
                <c:pt idx="95">
                  <c:v>41029</c:v>
                </c:pt>
                <c:pt idx="96">
                  <c:v>41060</c:v>
                </c:pt>
                <c:pt idx="97">
                  <c:v>41090</c:v>
                </c:pt>
                <c:pt idx="98">
                  <c:v>41121</c:v>
                </c:pt>
                <c:pt idx="99">
                  <c:v>41152</c:v>
                </c:pt>
                <c:pt idx="100">
                  <c:v>41182</c:v>
                </c:pt>
                <c:pt idx="101">
                  <c:v>41213</c:v>
                </c:pt>
                <c:pt idx="102">
                  <c:v>41243</c:v>
                </c:pt>
                <c:pt idx="103">
                  <c:v>41274</c:v>
                </c:pt>
                <c:pt idx="104">
                  <c:v>41305</c:v>
                </c:pt>
                <c:pt idx="105">
                  <c:v>41333</c:v>
                </c:pt>
                <c:pt idx="106">
                  <c:v>41364</c:v>
                </c:pt>
                <c:pt idx="107">
                  <c:v>41394</c:v>
                </c:pt>
                <c:pt idx="108">
                  <c:v>41425</c:v>
                </c:pt>
                <c:pt idx="109">
                  <c:v>41455</c:v>
                </c:pt>
                <c:pt idx="110">
                  <c:v>41486</c:v>
                </c:pt>
                <c:pt idx="111">
                  <c:v>41517</c:v>
                </c:pt>
                <c:pt idx="112">
                  <c:v>41547</c:v>
                </c:pt>
                <c:pt idx="113">
                  <c:v>41578</c:v>
                </c:pt>
                <c:pt idx="114">
                  <c:v>41608</c:v>
                </c:pt>
                <c:pt idx="115">
                  <c:v>41639</c:v>
                </c:pt>
                <c:pt idx="116">
                  <c:v>41670</c:v>
                </c:pt>
                <c:pt idx="117">
                  <c:v>41698</c:v>
                </c:pt>
                <c:pt idx="118">
                  <c:v>41729</c:v>
                </c:pt>
                <c:pt idx="119">
                  <c:v>41759</c:v>
                </c:pt>
                <c:pt idx="120">
                  <c:v>41790</c:v>
                </c:pt>
                <c:pt idx="121">
                  <c:v>41820</c:v>
                </c:pt>
                <c:pt idx="122">
                  <c:v>41851</c:v>
                </c:pt>
                <c:pt idx="123">
                  <c:v>41882</c:v>
                </c:pt>
                <c:pt idx="124">
                  <c:v>41912</c:v>
                </c:pt>
                <c:pt idx="125">
                  <c:v>41943</c:v>
                </c:pt>
                <c:pt idx="126">
                  <c:v>41973</c:v>
                </c:pt>
                <c:pt idx="127">
                  <c:v>42004</c:v>
                </c:pt>
                <c:pt idx="128">
                  <c:v>42035</c:v>
                </c:pt>
                <c:pt idx="129">
                  <c:v>42063</c:v>
                </c:pt>
                <c:pt idx="130">
                  <c:v>42094</c:v>
                </c:pt>
                <c:pt idx="131">
                  <c:v>42124</c:v>
                </c:pt>
                <c:pt idx="132">
                  <c:v>42155</c:v>
                </c:pt>
                <c:pt idx="133">
                  <c:v>42185</c:v>
                </c:pt>
                <c:pt idx="134">
                  <c:v>42216</c:v>
                </c:pt>
                <c:pt idx="135">
                  <c:v>42247</c:v>
                </c:pt>
                <c:pt idx="136">
                  <c:v>42277</c:v>
                </c:pt>
                <c:pt idx="137">
                  <c:v>42308</c:v>
                </c:pt>
                <c:pt idx="138">
                  <c:v>42338</c:v>
                </c:pt>
                <c:pt idx="139">
                  <c:v>42369</c:v>
                </c:pt>
                <c:pt idx="140">
                  <c:v>42400</c:v>
                </c:pt>
                <c:pt idx="141">
                  <c:v>42429</c:v>
                </c:pt>
                <c:pt idx="142">
                  <c:v>42460</c:v>
                </c:pt>
                <c:pt idx="143">
                  <c:v>42490</c:v>
                </c:pt>
                <c:pt idx="144">
                  <c:v>42521</c:v>
                </c:pt>
                <c:pt idx="145">
                  <c:v>42551</c:v>
                </c:pt>
                <c:pt idx="146">
                  <c:v>42582</c:v>
                </c:pt>
                <c:pt idx="147">
                  <c:v>42613</c:v>
                </c:pt>
                <c:pt idx="148">
                  <c:v>42643</c:v>
                </c:pt>
                <c:pt idx="149">
                  <c:v>42674</c:v>
                </c:pt>
                <c:pt idx="150">
                  <c:v>42704</c:v>
                </c:pt>
                <c:pt idx="151">
                  <c:v>42735</c:v>
                </c:pt>
                <c:pt idx="152">
                  <c:v>42766</c:v>
                </c:pt>
                <c:pt idx="153">
                  <c:v>42794</c:v>
                </c:pt>
                <c:pt idx="154">
                  <c:v>42825</c:v>
                </c:pt>
                <c:pt idx="155">
                  <c:v>42855</c:v>
                </c:pt>
                <c:pt idx="156">
                  <c:v>42886</c:v>
                </c:pt>
                <c:pt idx="157">
                  <c:v>42916</c:v>
                </c:pt>
                <c:pt idx="158">
                  <c:v>42947</c:v>
                </c:pt>
                <c:pt idx="159">
                  <c:v>42978</c:v>
                </c:pt>
                <c:pt idx="160">
                  <c:v>43008</c:v>
                </c:pt>
                <c:pt idx="161">
                  <c:v>43039</c:v>
                </c:pt>
                <c:pt idx="162">
                  <c:v>43069</c:v>
                </c:pt>
                <c:pt idx="163">
                  <c:v>43100</c:v>
                </c:pt>
                <c:pt idx="164">
                  <c:v>43131</c:v>
                </c:pt>
                <c:pt idx="165">
                  <c:v>43159</c:v>
                </c:pt>
                <c:pt idx="166">
                  <c:v>43190</c:v>
                </c:pt>
                <c:pt idx="167">
                  <c:v>43220</c:v>
                </c:pt>
                <c:pt idx="168">
                  <c:v>43251</c:v>
                </c:pt>
                <c:pt idx="169">
                  <c:v>43281</c:v>
                </c:pt>
                <c:pt idx="170">
                  <c:v>43312</c:v>
                </c:pt>
                <c:pt idx="171">
                  <c:v>43343</c:v>
                </c:pt>
                <c:pt idx="172">
                  <c:v>43373</c:v>
                </c:pt>
                <c:pt idx="173">
                  <c:v>43404</c:v>
                </c:pt>
                <c:pt idx="174">
                  <c:v>43434</c:v>
                </c:pt>
                <c:pt idx="175">
                  <c:v>43465</c:v>
                </c:pt>
                <c:pt idx="176">
                  <c:v>43496</c:v>
                </c:pt>
                <c:pt idx="177">
                  <c:v>43524</c:v>
                </c:pt>
                <c:pt idx="178">
                  <c:v>43555</c:v>
                </c:pt>
                <c:pt idx="179">
                  <c:v>43585</c:v>
                </c:pt>
                <c:pt idx="180">
                  <c:v>43616</c:v>
                </c:pt>
                <c:pt idx="181">
                  <c:v>43646</c:v>
                </c:pt>
                <c:pt idx="182">
                  <c:v>43677</c:v>
                </c:pt>
                <c:pt idx="183">
                  <c:v>43708</c:v>
                </c:pt>
                <c:pt idx="184">
                  <c:v>43738</c:v>
                </c:pt>
                <c:pt idx="185">
                  <c:v>43769</c:v>
                </c:pt>
                <c:pt idx="186">
                  <c:v>43799</c:v>
                </c:pt>
                <c:pt idx="187">
                  <c:v>43830</c:v>
                </c:pt>
                <c:pt idx="188">
                  <c:v>43861</c:v>
                </c:pt>
                <c:pt idx="189">
                  <c:v>43890</c:v>
                </c:pt>
                <c:pt idx="190">
                  <c:v>43921</c:v>
                </c:pt>
                <c:pt idx="191">
                  <c:v>43951</c:v>
                </c:pt>
                <c:pt idx="192">
                  <c:v>43982</c:v>
                </c:pt>
                <c:pt idx="193">
                  <c:v>44012</c:v>
                </c:pt>
                <c:pt idx="194">
                  <c:v>44043</c:v>
                </c:pt>
                <c:pt idx="195">
                  <c:v>44074</c:v>
                </c:pt>
                <c:pt idx="196">
                  <c:v>44104</c:v>
                </c:pt>
                <c:pt idx="197">
                  <c:v>44135</c:v>
                </c:pt>
                <c:pt idx="198">
                  <c:v>44165</c:v>
                </c:pt>
                <c:pt idx="199">
                  <c:v>44196</c:v>
                </c:pt>
                <c:pt idx="200">
                  <c:v>44227</c:v>
                </c:pt>
                <c:pt idx="201">
                  <c:v>44255</c:v>
                </c:pt>
                <c:pt idx="202">
                  <c:v>44286</c:v>
                </c:pt>
                <c:pt idx="203">
                  <c:v>44316</c:v>
                </c:pt>
                <c:pt idx="204">
                  <c:v>44347</c:v>
                </c:pt>
                <c:pt idx="205">
                  <c:v>44377</c:v>
                </c:pt>
                <c:pt idx="206">
                  <c:v>44408</c:v>
                </c:pt>
                <c:pt idx="207">
                  <c:v>44439</c:v>
                </c:pt>
                <c:pt idx="208">
                  <c:v>44469</c:v>
                </c:pt>
                <c:pt idx="209">
                  <c:v>44500</c:v>
                </c:pt>
                <c:pt idx="210">
                  <c:v>44530</c:v>
                </c:pt>
                <c:pt idx="211">
                  <c:v>44561</c:v>
                </c:pt>
                <c:pt idx="212">
                  <c:v>44592</c:v>
                </c:pt>
                <c:pt idx="213">
                  <c:v>44620</c:v>
                </c:pt>
                <c:pt idx="214">
                  <c:v>44651</c:v>
                </c:pt>
                <c:pt idx="215">
                  <c:v>44681</c:v>
                </c:pt>
                <c:pt idx="216">
                  <c:v>44712</c:v>
                </c:pt>
                <c:pt idx="217">
                  <c:v>44742</c:v>
                </c:pt>
                <c:pt idx="218">
                  <c:v>44773</c:v>
                </c:pt>
                <c:pt idx="219">
                  <c:v>44804</c:v>
                </c:pt>
                <c:pt idx="220">
                  <c:v>44834</c:v>
                </c:pt>
                <c:pt idx="221">
                  <c:v>44865</c:v>
                </c:pt>
                <c:pt idx="222">
                  <c:v>44895</c:v>
                </c:pt>
                <c:pt idx="223">
                  <c:v>44926</c:v>
                </c:pt>
                <c:pt idx="224">
                  <c:v>44957</c:v>
                </c:pt>
                <c:pt idx="225">
                  <c:v>44985</c:v>
                </c:pt>
                <c:pt idx="226">
                  <c:v>45016</c:v>
                </c:pt>
                <c:pt idx="227">
                  <c:v>45046</c:v>
                </c:pt>
                <c:pt idx="228">
                  <c:v>45077</c:v>
                </c:pt>
                <c:pt idx="229">
                  <c:v>45107</c:v>
                </c:pt>
                <c:pt idx="230">
                  <c:v>45138</c:v>
                </c:pt>
                <c:pt idx="231">
                  <c:v>45169</c:v>
                </c:pt>
                <c:pt idx="232">
                  <c:v>45199</c:v>
                </c:pt>
                <c:pt idx="233">
                  <c:v>45230</c:v>
                </c:pt>
                <c:pt idx="234">
                  <c:v>45260</c:v>
                </c:pt>
              </c:numCache>
            </c:numRef>
          </c:cat>
          <c:val>
            <c:numRef>
              <c:f>'Metro_zhvi_uc_sfr_tier_0.33_0.6'!$BF$2:$KF$2</c:f>
              <c:numCache>
                <c:formatCode>General</c:formatCode>
                <c:ptCount val="235"/>
                <c:pt idx="0">
                  <c:v>162223.51192501301</c:v>
                </c:pt>
                <c:pt idx="1">
                  <c:v>163725.52730606901</c:v>
                </c:pt>
                <c:pt idx="2">
                  <c:v>165347.62068667999</c:v>
                </c:pt>
                <c:pt idx="3">
                  <c:v>166991.89475654301</c:v>
                </c:pt>
                <c:pt idx="4">
                  <c:v>168614.00553161101</c:v>
                </c:pt>
                <c:pt idx="5">
                  <c:v>170167.038897466</c:v>
                </c:pt>
                <c:pt idx="6">
                  <c:v>171627.40710352399</c:v>
                </c:pt>
                <c:pt idx="7">
                  <c:v>173064.73098510699</c:v>
                </c:pt>
                <c:pt idx="8">
                  <c:v>174456.06506992099</c:v>
                </c:pt>
                <c:pt idx="9">
                  <c:v>175869.98726875201</c:v>
                </c:pt>
                <c:pt idx="10">
                  <c:v>177322.97537770699</c:v>
                </c:pt>
                <c:pt idx="11">
                  <c:v>178955.84463258699</c:v>
                </c:pt>
                <c:pt idx="12">
                  <c:v>180689.50975649501</c:v>
                </c:pt>
                <c:pt idx="13">
                  <c:v>182510.31175291099</c:v>
                </c:pt>
                <c:pt idx="14">
                  <c:v>184343.41781683001</c:v>
                </c:pt>
                <c:pt idx="15">
                  <c:v>186197.43180230999</c:v>
                </c:pt>
                <c:pt idx="16">
                  <c:v>188019.746145852</c:v>
                </c:pt>
                <c:pt idx="17">
                  <c:v>189748.14860198699</c:v>
                </c:pt>
                <c:pt idx="18">
                  <c:v>191332.60877594099</c:v>
                </c:pt>
                <c:pt idx="19">
                  <c:v>192766.859064068</c:v>
                </c:pt>
                <c:pt idx="20">
                  <c:v>193994.246402502</c:v>
                </c:pt>
                <c:pt idx="21">
                  <c:v>195135.81738605999</c:v>
                </c:pt>
                <c:pt idx="22">
                  <c:v>196284.32611788201</c:v>
                </c:pt>
                <c:pt idx="23">
                  <c:v>197515.43478026101</c:v>
                </c:pt>
                <c:pt idx="24">
                  <c:v>198731.754079871</c:v>
                </c:pt>
                <c:pt idx="25">
                  <c:v>199811.44112268099</c:v>
                </c:pt>
                <c:pt idx="26">
                  <c:v>200670.250546158</c:v>
                </c:pt>
                <c:pt idx="27">
                  <c:v>201344.578827789</c:v>
                </c:pt>
                <c:pt idx="28">
                  <c:v>201802.96485565501</c:v>
                </c:pt>
                <c:pt idx="29">
                  <c:v>202144.180254348</c:v>
                </c:pt>
                <c:pt idx="30">
                  <c:v>202338.57583526601</c:v>
                </c:pt>
                <c:pt idx="31">
                  <c:v>202470.917172202</c:v>
                </c:pt>
                <c:pt idx="32">
                  <c:v>202541.12913441399</c:v>
                </c:pt>
                <c:pt idx="33">
                  <c:v>202612.65392174301</c:v>
                </c:pt>
                <c:pt idx="34">
                  <c:v>202676.761106188</c:v>
                </c:pt>
                <c:pt idx="35">
                  <c:v>202746.73352501201</c:v>
                </c:pt>
                <c:pt idx="36">
                  <c:v>202707.43099582801</c:v>
                </c:pt>
                <c:pt idx="37">
                  <c:v>202505.83835091401</c:v>
                </c:pt>
                <c:pt idx="38">
                  <c:v>202086.50993506701</c:v>
                </c:pt>
                <c:pt idx="39">
                  <c:v>201581.45007742901</c:v>
                </c:pt>
                <c:pt idx="40">
                  <c:v>200968.41081674301</c:v>
                </c:pt>
                <c:pt idx="41">
                  <c:v>200304.32108349999</c:v>
                </c:pt>
                <c:pt idx="42">
                  <c:v>199497.888007645</c:v>
                </c:pt>
                <c:pt idx="43">
                  <c:v>198639.621588768</c:v>
                </c:pt>
                <c:pt idx="44">
                  <c:v>197645.681858178</c:v>
                </c:pt>
                <c:pt idx="45">
                  <c:v>196549.548021325</c:v>
                </c:pt>
                <c:pt idx="46">
                  <c:v>195314.82052076401</c:v>
                </c:pt>
                <c:pt idx="47">
                  <c:v>193982.22958124499</c:v>
                </c:pt>
                <c:pt idx="48">
                  <c:v>192589.407954984</c:v>
                </c:pt>
                <c:pt idx="49">
                  <c:v>191117.089573896</c:v>
                </c:pt>
                <c:pt idx="50">
                  <c:v>189541.18835829201</c:v>
                </c:pt>
                <c:pt idx="51">
                  <c:v>187784.629232601</c:v>
                </c:pt>
                <c:pt idx="52">
                  <c:v>186004.87854809099</c:v>
                </c:pt>
                <c:pt idx="53">
                  <c:v>184268.447963824</c:v>
                </c:pt>
                <c:pt idx="54">
                  <c:v>182565.77558271299</c:v>
                </c:pt>
                <c:pt idx="55">
                  <c:v>180875.29864051999</c:v>
                </c:pt>
                <c:pt idx="56">
                  <c:v>179221.30293301999</c:v>
                </c:pt>
                <c:pt idx="57">
                  <c:v>177811.38420050999</c:v>
                </c:pt>
                <c:pt idx="58">
                  <c:v>176520.29770568101</c:v>
                </c:pt>
                <c:pt idx="59">
                  <c:v>175306.56055734699</c:v>
                </c:pt>
                <c:pt idx="60">
                  <c:v>174079.029264471</c:v>
                </c:pt>
                <c:pt idx="61">
                  <c:v>172922.14883139799</c:v>
                </c:pt>
                <c:pt idx="62">
                  <c:v>171876.899643785</c:v>
                </c:pt>
                <c:pt idx="63">
                  <c:v>170911.439706907</c:v>
                </c:pt>
                <c:pt idx="64">
                  <c:v>170024.237432403</c:v>
                </c:pt>
                <c:pt idx="65">
                  <c:v>169297.76976699001</c:v>
                </c:pt>
                <c:pt idx="66">
                  <c:v>168891.30748570201</c:v>
                </c:pt>
                <c:pt idx="67">
                  <c:v>168712.08584049501</c:v>
                </c:pt>
                <c:pt idx="68">
                  <c:v>168658.49269899499</c:v>
                </c:pt>
                <c:pt idx="69">
                  <c:v>168599.387707744</c:v>
                </c:pt>
                <c:pt idx="70">
                  <c:v>168610.14003545899</c:v>
                </c:pt>
                <c:pt idx="71">
                  <c:v>168726.479414298</c:v>
                </c:pt>
                <c:pt idx="72">
                  <c:v>168806.51127858</c:v>
                </c:pt>
                <c:pt idx="73">
                  <c:v>168694.540952996</c:v>
                </c:pt>
                <c:pt idx="74">
                  <c:v>168200.55179515801</c:v>
                </c:pt>
                <c:pt idx="75">
                  <c:v>167453.813104378</c:v>
                </c:pt>
                <c:pt idx="76">
                  <c:v>166516.73928245201</c:v>
                </c:pt>
                <c:pt idx="77">
                  <c:v>165544.05245438599</c:v>
                </c:pt>
                <c:pt idx="78">
                  <c:v>164553.249408184</c:v>
                </c:pt>
                <c:pt idx="79">
                  <c:v>163624.62457349899</c:v>
                </c:pt>
                <c:pt idx="80">
                  <c:v>162761.94808386301</c:v>
                </c:pt>
                <c:pt idx="81">
                  <c:v>161958.81077834099</c:v>
                </c:pt>
                <c:pt idx="82">
                  <c:v>161197.73332125801</c:v>
                </c:pt>
                <c:pt idx="83">
                  <c:v>160402.50887313701</c:v>
                </c:pt>
                <c:pt idx="84">
                  <c:v>159573.81904932001</c:v>
                </c:pt>
                <c:pt idx="85">
                  <c:v>158761.55224747799</c:v>
                </c:pt>
                <c:pt idx="86">
                  <c:v>158083.57319659501</c:v>
                </c:pt>
                <c:pt idx="87">
                  <c:v>157515.96891034799</c:v>
                </c:pt>
                <c:pt idx="88">
                  <c:v>157032.91742631601</c:v>
                </c:pt>
                <c:pt idx="89">
                  <c:v>156552.49595029099</c:v>
                </c:pt>
                <c:pt idx="90">
                  <c:v>156138.39517122001</c:v>
                </c:pt>
                <c:pt idx="91">
                  <c:v>155777.088575106</c:v>
                </c:pt>
                <c:pt idx="92">
                  <c:v>155557.191275085</c:v>
                </c:pt>
                <c:pt idx="93">
                  <c:v>155550.102358851</c:v>
                </c:pt>
                <c:pt idx="94">
                  <c:v>155773.26023412801</c:v>
                </c:pt>
                <c:pt idx="95">
                  <c:v>156144.69836636001</c:v>
                </c:pt>
                <c:pt idx="96">
                  <c:v>156583.31220424699</c:v>
                </c:pt>
                <c:pt idx="97">
                  <c:v>157093.08537789801</c:v>
                </c:pt>
                <c:pt idx="98">
                  <c:v>157641.45951095401</c:v>
                </c:pt>
                <c:pt idx="99">
                  <c:v>158109.72142912899</c:v>
                </c:pt>
                <c:pt idx="100">
                  <c:v>158648.567585785</c:v>
                </c:pt>
                <c:pt idx="101">
                  <c:v>159234.68382280701</c:v>
                </c:pt>
                <c:pt idx="102">
                  <c:v>159932.33623215699</c:v>
                </c:pt>
                <c:pt idx="103">
                  <c:v>160657.60258227799</c:v>
                </c:pt>
                <c:pt idx="104">
                  <c:v>161477.62142300201</c:v>
                </c:pt>
                <c:pt idx="105">
                  <c:v>162358.68540003899</c:v>
                </c:pt>
                <c:pt idx="106">
                  <c:v>163281.520021164</c:v>
                </c:pt>
                <c:pt idx="107">
                  <c:v>164289.80836089901</c:v>
                </c:pt>
                <c:pt idx="108">
                  <c:v>165472.933453762</c:v>
                </c:pt>
                <c:pt idx="109">
                  <c:v>166789.740683287</c:v>
                </c:pt>
                <c:pt idx="110">
                  <c:v>167984.45579356299</c:v>
                </c:pt>
                <c:pt idx="111">
                  <c:v>169149.30692179801</c:v>
                </c:pt>
                <c:pt idx="112">
                  <c:v>170193.81796871699</c:v>
                </c:pt>
                <c:pt idx="113">
                  <c:v>171356.00087627699</c:v>
                </c:pt>
                <c:pt idx="114">
                  <c:v>172296.96008114799</c:v>
                </c:pt>
                <c:pt idx="115">
                  <c:v>173170.20808682701</c:v>
                </c:pt>
                <c:pt idx="116">
                  <c:v>173932.91398837499</c:v>
                </c:pt>
                <c:pt idx="117">
                  <c:v>174747.15312273501</c:v>
                </c:pt>
                <c:pt idx="118">
                  <c:v>175560.89559033999</c:v>
                </c:pt>
                <c:pt idx="119">
                  <c:v>176372.98858077999</c:v>
                </c:pt>
                <c:pt idx="120">
                  <c:v>177309.18134920899</c:v>
                </c:pt>
                <c:pt idx="121">
                  <c:v>178145.15454509301</c:v>
                </c:pt>
                <c:pt idx="122">
                  <c:v>178970.29201345699</c:v>
                </c:pt>
                <c:pt idx="123">
                  <c:v>179603.63159289301</c:v>
                </c:pt>
                <c:pt idx="124">
                  <c:v>180198.73518603499</c:v>
                </c:pt>
                <c:pt idx="125">
                  <c:v>180587.751584627</c:v>
                </c:pt>
                <c:pt idx="126">
                  <c:v>181094.83467855299</c:v>
                </c:pt>
                <c:pt idx="127">
                  <c:v>181717.51781368401</c:v>
                </c:pt>
                <c:pt idx="128">
                  <c:v>182495.66553807401</c:v>
                </c:pt>
                <c:pt idx="129">
                  <c:v>183281.22725251401</c:v>
                </c:pt>
                <c:pt idx="130">
                  <c:v>184082.60846754099</c:v>
                </c:pt>
                <c:pt idx="131">
                  <c:v>184963.29393457301</c:v>
                </c:pt>
                <c:pt idx="132">
                  <c:v>185932.31244184301</c:v>
                </c:pt>
                <c:pt idx="133">
                  <c:v>186870.70581041701</c:v>
                </c:pt>
                <c:pt idx="134">
                  <c:v>187839.030043876</c:v>
                </c:pt>
                <c:pt idx="135">
                  <c:v>188852.34781719701</c:v>
                </c:pt>
                <c:pt idx="136">
                  <c:v>189973.02278117699</c:v>
                </c:pt>
                <c:pt idx="137">
                  <c:v>191142.81568593299</c:v>
                </c:pt>
                <c:pt idx="138">
                  <c:v>192187.33038660401</c:v>
                </c:pt>
                <c:pt idx="139">
                  <c:v>193222.14767853601</c:v>
                </c:pt>
                <c:pt idx="140">
                  <c:v>194343.244173329</c:v>
                </c:pt>
                <c:pt idx="141">
                  <c:v>195463.74327813199</c:v>
                </c:pt>
                <c:pt idx="142">
                  <c:v>196287.829357668</c:v>
                </c:pt>
                <c:pt idx="143">
                  <c:v>197035.620603346</c:v>
                </c:pt>
                <c:pt idx="144">
                  <c:v>197792.966732745</c:v>
                </c:pt>
                <c:pt idx="145">
                  <c:v>198717.04608353801</c:v>
                </c:pt>
                <c:pt idx="146">
                  <c:v>199430.16937222</c:v>
                </c:pt>
                <c:pt idx="147">
                  <c:v>200105.683909165</c:v>
                </c:pt>
                <c:pt idx="148">
                  <c:v>200849.894055582</c:v>
                </c:pt>
                <c:pt idx="149">
                  <c:v>201774.541863908</c:v>
                </c:pt>
                <c:pt idx="150">
                  <c:v>202786.434913973</c:v>
                </c:pt>
                <c:pt idx="151">
                  <c:v>203857.14458689399</c:v>
                </c:pt>
                <c:pt idx="152">
                  <c:v>204928.05302673401</c:v>
                </c:pt>
                <c:pt idx="153">
                  <c:v>206038.59212034699</c:v>
                </c:pt>
                <c:pt idx="154">
                  <c:v>207179.90991088701</c:v>
                </c:pt>
                <c:pt idx="155">
                  <c:v>208432.40847459799</c:v>
                </c:pt>
                <c:pt idx="156">
                  <c:v>209567.21267603899</c:v>
                </c:pt>
                <c:pt idx="157">
                  <c:v>210629.19811497899</c:v>
                </c:pt>
                <c:pt idx="158">
                  <c:v>211524.86781720101</c:v>
                </c:pt>
                <c:pt idx="159">
                  <c:v>212429.349721526</c:v>
                </c:pt>
                <c:pt idx="160">
                  <c:v>213379.11294465099</c:v>
                </c:pt>
                <c:pt idx="161">
                  <c:v>214463.30272726901</c:v>
                </c:pt>
                <c:pt idx="162">
                  <c:v>215645.06126028101</c:v>
                </c:pt>
                <c:pt idx="163">
                  <c:v>216878.19484196801</c:v>
                </c:pt>
                <c:pt idx="164">
                  <c:v>218106.04336102601</c:v>
                </c:pt>
                <c:pt idx="165">
                  <c:v>219289.632017711</c:v>
                </c:pt>
                <c:pt idx="166">
                  <c:v>220654.95775284499</c:v>
                </c:pt>
                <c:pt idx="167">
                  <c:v>221892.75525955801</c:v>
                </c:pt>
                <c:pt idx="168">
                  <c:v>223095.55311512499</c:v>
                </c:pt>
                <c:pt idx="169">
                  <c:v>223978.880534608</c:v>
                </c:pt>
                <c:pt idx="170">
                  <c:v>225085.56381696399</c:v>
                </c:pt>
                <c:pt idx="171">
                  <c:v>226144.693656672</c:v>
                </c:pt>
                <c:pt idx="172">
                  <c:v>227202.042878712</c:v>
                </c:pt>
                <c:pt idx="173">
                  <c:v>227922.225717108</c:v>
                </c:pt>
                <c:pt idx="174">
                  <c:v>228650.65551965201</c:v>
                </c:pt>
                <c:pt idx="175">
                  <c:v>229435.74343793601</c:v>
                </c:pt>
                <c:pt idx="176">
                  <c:v>230402.895505366</c:v>
                </c:pt>
                <c:pt idx="177">
                  <c:v>231542.70164983399</c:v>
                </c:pt>
                <c:pt idx="178">
                  <c:v>232772.33436721601</c:v>
                </c:pt>
                <c:pt idx="179">
                  <c:v>233880.15036485999</c:v>
                </c:pt>
                <c:pt idx="180">
                  <c:v>234716.68378164599</c:v>
                </c:pt>
                <c:pt idx="181">
                  <c:v>235452.13578197901</c:v>
                </c:pt>
                <c:pt idx="182">
                  <c:v>236130.920515039</c:v>
                </c:pt>
                <c:pt idx="183">
                  <c:v>236868.31172441301</c:v>
                </c:pt>
                <c:pt idx="184">
                  <c:v>237515.42127760701</c:v>
                </c:pt>
                <c:pt idx="185">
                  <c:v>238401.215577822</c:v>
                </c:pt>
                <c:pt idx="186">
                  <c:v>239586.738993765</c:v>
                </c:pt>
                <c:pt idx="187">
                  <c:v>240967.512311225</c:v>
                </c:pt>
                <c:pt idx="188">
                  <c:v>242455.7282477</c:v>
                </c:pt>
                <c:pt idx="189">
                  <c:v>243912.52405419599</c:v>
                </c:pt>
                <c:pt idx="190">
                  <c:v>245442.08592166501</c:v>
                </c:pt>
                <c:pt idx="191">
                  <c:v>246778.757912453</c:v>
                </c:pt>
                <c:pt idx="192">
                  <c:v>247546.05593904201</c:v>
                </c:pt>
                <c:pt idx="193">
                  <c:v>247999.58311753001</c:v>
                </c:pt>
                <c:pt idx="194">
                  <c:v>248738.087468274</c:v>
                </c:pt>
                <c:pt idx="195">
                  <c:v>250439.99238858899</c:v>
                </c:pt>
                <c:pt idx="196">
                  <c:v>253313.54036448701</c:v>
                </c:pt>
                <c:pt idx="197">
                  <c:v>256787.031451702</c:v>
                </c:pt>
                <c:pt idx="198">
                  <c:v>260691.135684326</c:v>
                </c:pt>
                <c:pt idx="199">
                  <c:v>264481.11303139699</c:v>
                </c:pt>
                <c:pt idx="200">
                  <c:v>268144.262796139</c:v>
                </c:pt>
                <c:pt idx="201">
                  <c:v>271901.24138422997</c:v>
                </c:pt>
                <c:pt idx="202">
                  <c:v>275811.50666891801</c:v>
                </c:pt>
                <c:pt idx="203">
                  <c:v>280058.94695354102</c:v>
                </c:pt>
                <c:pt idx="204">
                  <c:v>284732.00803290302</c:v>
                </c:pt>
                <c:pt idx="205">
                  <c:v>289744.82216584502</c:v>
                </c:pt>
                <c:pt idx="206">
                  <c:v>294200.055077066</c:v>
                </c:pt>
                <c:pt idx="207">
                  <c:v>297304.21300669602</c:v>
                </c:pt>
                <c:pt idx="208">
                  <c:v>299121.54959283501</c:v>
                </c:pt>
                <c:pt idx="209">
                  <c:v>300911.21741247602</c:v>
                </c:pt>
                <c:pt idx="210">
                  <c:v>303417.56364945101</c:v>
                </c:pt>
                <c:pt idx="211">
                  <c:v>306554.67752258998</c:v>
                </c:pt>
                <c:pt idx="212">
                  <c:v>310961.43968052801</c:v>
                </c:pt>
                <c:pt idx="213">
                  <c:v>316276.23589795001</c:v>
                </c:pt>
                <c:pt idx="214">
                  <c:v>322528.83240190003</c:v>
                </c:pt>
                <c:pt idx="215">
                  <c:v>328725.60224552901</c:v>
                </c:pt>
                <c:pt idx="216">
                  <c:v>334235.49087663199</c:v>
                </c:pt>
                <c:pt idx="217">
                  <c:v>338819.38729839399</c:v>
                </c:pt>
                <c:pt idx="218">
                  <c:v>341220.29278612603</c:v>
                </c:pt>
                <c:pt idx="219">
                  <c:v>341575.152913953</c:v>
                </c:pt>
                <c:pt idx="220">
                  <c:v>340307.194476214</c:v>
                </c:pt>
                <c:pt idx="221">
                  <c:v>339070.118197567</c:v>
                </c:pt>
                <c:pt idx="222">
                  <c:v>338021.55482101301</c:v>
                </c:pt>
                <c:pt idx="223">
                  <c:v>337069.03745639202</c:v>
                </c:pt>
                <c:pt idx="224">
                  <c:v>335885.49650281301</c:v>
                </c:pt>
                <c:pt idx="225">
                  <c:v>335076.76116456598</c:v>
                </c:pt>
                <c:pt idx="226">
                  <c:v>335118.17983079201</c:v>
                </c:pt>
                <c:pt idx="227">
                  <c:v>336163.06702139199</c:v>
                </c:pt>
                <c:pt idx="228">
                  <c:v>337846.692813539</c:v>
                </c:pt>
                <c:pt idx="229">
                  <c:v>339803.41382011399</c:v>
                </c:pt>
                <c:pt idx="230">
                  <c:v>341547.44610160199</c:v>
                </c:pt>
                <c:pt idx="231">
                  <c:v>343131.07148637797</c:v>
                </c:pt>
                <c:pt idx="232">
                  <c:v>344301.17715015099</c:v>
                </c:pt>
                <c:pt idx="233">
                  <c:v>345176.05356524402</c:v>
                </c:pt>
                <c:pt idx="234">
                  <c:v>345810.11295900802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68-4582-83D7-4937286DF0B3}"/>
            </c:ext>
          </c:extLst>
        </c:ser>
        <c:ser>
          <c:idx val="1"/>
          <c:order val="1"/>
          <c:tx>
            <c:v>Hartford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'Metro_zhvi_uc_sfr_tier_0.33_0.6'!$BF$1:$KF$1</c:f>
              <c:numCache>
                <c:formatCode>m/d/yyyy</c:formatCode>
                <c:ptCount val="235"/>
                <c:pt idx="0">
                  <c:v>38138</c:v>
                </c:pt>
                <c:pt idx="1">
                  <c:v>38168</c:v>
                </c:pt>
                <c:pt idx="2">
                  <c:v>38199</c:v>
                </c:pt>
                <c:pt idx="3">
                  <c:v>38230</c:v>
                </c:pt>
                <c:pt idx="4">
                  <c:v>38260</c:v>
                </c:pt>
                <c:pt idx="5">
                  <c:v>38291</c:v>
                </c:pt>
                <c:pt idx="6">
                  <c:v>38321</c:v>
                </c:pt>
                <c:pt idx="7">
                  <c:v>38352</c:v>
                </c:pt>
                <c:pt idx="8">
                  <c:v>38383</c:v>
                </c:pt>
                <c:pt idx="9">
                  <c:v>38411</c:v>
                </c:pt>
                <c:pt idx="10">
                  <c:v>38442</c:v>
                </c:pt>
                <c:pt idx="11">
                  <c:v>38472</c:v>
                </c:pt>
                <c:pt idx="12">
                  <c:v>38503</c:v>
                </c:pt>
                <c:pt idx="13">
                  <c:v>38533</c:v>
                </c:pt>
                <c:pt idx="14">
                  <c:v>38564</c:v>
                </c:pt>
                <c:pt idx="15">
                  <c:v>38595</c:v>
                </c:pt>
                <c:pt idx="16">
                  <c:v>38625</c:v>
                </c:pt>
                <c:pt idx="17">
                  <c:v>38656</c:v>
                </c:pt>
                <c:pt idx="18">
                  <c:v>38686</c:v>
                </c:pt>
                <c:pt idx="19">
                  <c:v>38717</c:v>
                </c:pt>
                <c:pt idx="20">
                  <c:v>38748</c:v>
                </c:pt>
                <c:pt idx="21">
                  <c:v>38776</c:v>
                </c:pt>
                <c:pt idx="22">
                  <c:v>38807</c:v>
                </c:pt>
                <c:pt idx="23">
                  <c:v>38837</c:v>
                </c:pt>
                <c:pt idx="24">
                  <c:v>38868</c:v>
                </c:pt>
                <c:pt idx="25">
                  <c:v>38898</c:v>
                </c:pt>
                <c:pt idx="26">
                  <c:v>38929</c:v>
                </c:pt>
                <c:pt idx="27">
                  <c:v>38960</c:v>
                </c:pt>
                <c:pt idx="28">
                  <c:v>38990</c:v>
                </c:pt>
                <c:pt idx="29">
                  <c:v>39021</c:v>
                </c:pt>
                <c:pt idx="30">
                  <c:v>39051</c:v>
                </c:pt>
                <c:pt idx="31">
                  <c:v>39082</c:v>
                </c:pt>
                <c:pt idx="32">
                  <c:v>39113</c:v>
                </c:pt>
                <c:pt idx="33">
                  <c:v>39141</c:v>
                </c:pt>
                <c:pt idx="34">
                  <c:v>39172</c:v>
                </c:pt>
                <c:pt idx="35">
                  <c:v>39202</c:v>
                </c:pt>
                <c:pt idx="36">
                  <c:v>39233</c:v>
                </c:pt>
                <c:pt idx="37">
                  <c:v>39263</c:v>
                </c:pt>
                <c:pt idx="38">
                  <c:v>39294</c:v>
                </c:pt>
                <c:pt idx="39">
                  <c:v>39325</c:v>
                </c:pt>
                <c:pt idx="40">
                  <c:v>39355</c:v>
                </c:pt>
                <c:pt idx="41">
                  <c:v>39386</c:v>
                </c:pt>
                <c:pt idx="42">
                  <c:v>39416</c:v>
                </c:pt>
                <c:pt idx="43">
                  <c:v>39447</c:v>
                </c:pt>
                <c:pt idx="44">
                  <c:v>39478</c:v>
                </c:pt>
                <c:pt idx="45">
                  <c:v>39507</c:v>
                </c:pt>
                <c:pt idx="46">
                  <c:v>39538</c:v>
                </c:pt>
                <c:pt idx="47">
                  <c:v>39568</c:v>
                </c:pt>
                <c:pt idx="48">
                  <c:v>39599</c:v>
                </c:pt>
                <c:pt idx="49">
                  <c:v>39629</c:v>
                </c:pt>
                <c:pt idx="50">
                  <c:v>39660</c:v>
                </c:pt>
                <c:pt idx="51">
                  <c:v>39691</c:v>
                </c:pt>
                <c:pt idx="52">
                  <c:v>39721</c:v>
                </c:pt>
                <c:pt idx="53">
                  <c:v>39752</c:v>
                </c:pt>
                <c:pt idx="54">
                  <c:v>39782</c:v>
                </c:pt>
                <c:pt idx="55">
                  <c:v>39813</c:v>
                </c:pt>
                <c:pt idx="56">
                  <c:v>39844</c:v>
                </c:pt>
                <c:pt idx="57">
                  <c:v>39872</c:v>
                </c:pt>
                <c:pt idx="58">
                  <c:v>39903</c:v>
                </c:pt>
                <c:pt idx="59">
                  <c:v>39933</c:v>
                </c:pt>
                <c:pt idx="60">
                  <c:v>39964</c:v>
                </c:pt>
                <c:pt idx="61">
                  <c:v>39994</c:v>
                </c:pt>
                <c:pt idx="62">
                  <c:v>40025</c:v>
                </c:pt>
                <c:pt idx="63">
                  <c:v>40056</c:v>
                </c:pt>
                <c:pt idx="64">
                  <c:v>40086</c:v>
                </c:pt>
                <c:pt idx="65">
                  <c:v>40117</c:v>
                </c:pt>
                <c:pt idx="66">
                  <c:v>40147</c:v>
                </c:pt>
                <c:pt idx="67">
                  <c:v>40178</c:v>
                </c:pt>
                <c:pt idx="68">
                  <c:v>40209</c:v>
                </c:pt>
                <c:pt idx="69">
                  <c:v>40237</c:v>
                </c:pt>
                <c:pt idx="70">
                  <c:v>40268</c:v>
                </c:pt>
                <c:pt idx="71">
                  <c:v>40298</c:v>
                </c:pt>
                <c:pt idx="72">
                  <c:v>40329</c:v>
                </c:pt>
                <c:pt idx="73">
                  <c:v>40359</c:v>
                </c:pt>
                <c:pt idx="74">
                  <c:v>40390</c:v>
                </c:pt>
                <c:pt idx="75">
                  <c:v>40421</c:v>
                </c:pt>
                <c:pt idx="76">
                  <c:v>40451</c:v>
                </c:pt>
                <c:pt idx="77">
                  <c:v>40482</c:v>
                </c:pt>
                <c:pt idx="78">
                  <c:v>40512</c:v>
                </c:pt>
                <c:pt idx="79">
                  <c:v>40543</c:v>
                </c:pt>
                <c:pt idx="80">
                  <c:v>40574</c:v>
                </c:pt>
                <c:pt idx="81">
                  <c:v>40602</c:v>
                </c:pt>
                <c:pt idx="82">
                  <c:v>40633</c:v>
                </c:pt>
                <c:pt idx="83">
                  <c:v>40663</c:v>
                </c:pt>
                <c:pt idx="84">
                  <c:v>40694</c:v>
                </c:pt>
                <c:pt idx="85">
                  <c:v>40724</c:v>
                </c:pt>
                <c:pt idx="86">
                  <c:v>40755</c:v>
                </c:pt>
                <c:pt idx="87">
                  <c:v>40786</c:v>
                </c:pt>
                <c:pt idx="88">
                  <c:v>40816</c:v>
                </c:pt>
                <c:pt idx="89">
                  <c:v>40847</c:v>
                </c:pt>
                <c:pt idx="90">
                  <c:v>40877</c:v>
                </c:pt>
                <c:pt idx="91">
                  <c:v>40908</c:v>
                </c:pt>
                <c:pt idx="92">
                  <c:v>40939</c:v>
                </c:pt>
                <c:pt idx="93">
                  <c:v>40968</c:v>
                </c:pt>
                <c:pt idx="94">
                  <c:v>40999</c:v>
                </c:pt>
                <c:pt idx="95">
                  <c:v>41029</c:v>
                </c:pt>
                <c:pt idx="96">
                  <c:v>41060</c:v>
                </c:pt>
                <c:pt idx="97">
                  <c:v>41090</c:v>
                </c:pt>
                <c:pt idx="98">
                  <c:v>41121</c:v>
                </c:pt>
                <c:pt idx="99">
                  <c:v>41152</c:v>
                </c:pt>
                <c:pt idx="100">
                  <c:v>41182</c:v>
                </c:pt>
                <c:pt idx="101">
                  <c:v>41213</c:v>
                </c:pt>
                <c:pt idx="102">
                  <c:v>41243</c:v>
                </c:pt>
                <c:pt idx="103">
                  <c:v>41274</c:v>
                </c:pt>
                <c:pt idx="104">
                  <c:v>41305</c:v>
                </c:pt>
                <c:pt idx="105">
                  <c:v>41333</c:v>
                </c:pt>
                <c:pt idx="106">
                  <c:v>41364</c:v>
                </c:pt>
                <c:pt idx="107">
                  <c:v>41394</c:v>
                </c:pt>
                <c:pt idx="108">
                  <c:v>41425</c:v>
                </c:pt>
                <c:pt idx="109">
                  <c:v>41455</c:v>
                </c:pt>
                <c:pt idx="110">
                  <c:v>41486</c:v>
                </c:pt>
                <c:pt idx="111">
                  <c:v>41517</c:v>
                </c:pt>
                <c:pt idx="112">
                  <c:v>41547</c:v>
                </c:pt>
                <c:pt idx="113">
                  <c:v>41578</c:v>
                </c:pt>
                <c:pt idx="114">
                  <c:v>41608</c:v>
                </c:pt>
                <c:pt idx="115">
                  <c:v>41639</c:v>
                </c:pt>
                <c:pt idx="116">
                  <c:v>41670</c:v>
                </c:pt>
                <c:pt idx="117">
                  <c:v>41698</c:v>
                </c:pt>
                <c:pt idx="118">
                  <c:v>41729</c:v>
                </c:pt>
                <c:pt idx="119">
                  <c:v>41759</c:v>
                </c:pt>
                <c:pt idx="120">
                  <c:v>41790</c:v>
                </c:pt>
                <c:pt idx="121">
                  <c:v>41820</c:v>
                </c:pt>
                <c:pt idx="122">
                  <c:v>41851</c:v>
                </c:pt>
                <c:pt idx="123">
                  <c:v>41882</c:v>
                </c:pt>
                <c:pt idx="124">
                  <c:v>41912</c:v>
                </c:pt>
                <c:pt idx="125">
                  <c:v>41943</c:v>
                </c:pt>
                <c:pt idx="126">
                  <c:v>41973</c:v>
                </c:pt>
                <c:pt idx="127">
                  <c:v>42004</c:v>
                </c:pt>
                <c:pt idx="128">
                  <c:v>42035</c:v>
                </c:pt>
                <c:pt idx="129">
                  <c:v>42063</c:v>
                </c:pt>
                <c:pt idx="130">
                  <c:v>42094</c:v>
                </c:pt>
                <c:pt idx="131">
                  <c:v>42124</c:v>
                </c:pt>
                <c:pt idx="132">
                  <c:v>42155</c:v>
                </c:pt>
                <c:pt idx="133">
                  <c:v>42185</c:v>
                </c:pt>
                <c:pt idx="134">
                  <c:v>42216</c:v>
                </c:pt>
                <c:pt idx="135">
                  <c:v>42247</c:v>
                </c:pt>
                <c:pt idx="136">
                  <c:v>42277</c:v>
                </c:pt>
                <c:pt idx="137">
                  <c:v>42308</c:v>
                </c:pt>
                <c:pt idx="138">
                  <c:v>42338</c:v>
                </c:pt>
                <c:pt idx="139">
                  <c:v>42369</c:v>
                </c:pt>
                <c:pt idx="140">
                  <c:v>42400</c:v>
                </c:pt>
                <c:pt idx="141">
                  <c:v>42429</c:v>
                </c:pt>
                <c:pt idx="142">
                  <c:v>42460</c:v>
                </c:pt>
                <c:pt idx="143">
                  <c:v>42490</c:v>
                </c:pt>
                <c:pt idx="144">
                  <c:v>42521</c:v>
                </c:pt>
                <c:pt idx="145">
                  <c:v>42551</c:v>
                </c:pt>
                <c:pt idx="146">
                  <c:v>42582</c:v>
                </c:pt>
                <c:pt idx="147">
                  <c:v>42613</c:v>
                </c:pt>
                <c:pt idx="148">
                  <c:v>42643</c:v>
                </c:pt>
                <c:pt idx="149">
                  <c:v>42674</c:v>
                </c:pt>
                <c:pt idx="150">
                  <c:v>42704</c:v>
                </c:pt>
                <c:pt idx="151">
                  <c:v>42735</c:v>
                </c:pt>
                <c:pt idx="152">
                  <c:v>42766</c:v>
                </c:pt>
                <c:pt idx="153">
                  <c:v>42794</c:v>
                </c:pt>
                <c:pt idx="154">
                  <c:v>42825</c:v>
                </c:pt>
                <c:pt idx="155">
                  <c:v>42855</c:v>
                </c:pt>
                <c:pt idx="156">
                  <c:v>42886</c:v>
                </c:pt>
                <c:pt idx="157">
                  <c:v>42916</c:v>
                </c:pt>
                <c:pt idx="158">
                  <c:v>42947</c:v>
                </c:pt>
                <c:pt idx="159">
                  <c:v>42978</c:v>
                </c:pt>
                <c:pt idx="160">
                  <c:v>43008</c:v>
                </c:pt>
                <c:pt idx="161">
                  <c:v>43039</c:v>
                </c:pt>
                <c:pt idx="162">
                  <c:v>43069</c:v>
                </c:pt>
                <c:pt idx="163">
                  <c:v>43100</c:v>
                </c:pt>
                <c:pt idx="164">
                  <c:v>43131</c:v>
                </c:pt>
                <c:pt idx="165">
                  <c:v>43159</c:v>
                </c:pt>
                <c:pt idx="166">
                  <c:v>43190</c:v>
                </c:pt>
                <c:pt idx="167">
                  <c:v>43220</c:v>
                </c:pt>
                <c:pt idx="168">
                  <c:v>43251</c:v>
                </c:pt>
                <c:pt idx="169">
                  <c:v>43281</c:v>
                </c:pt>
                <c:pt idx="170">
                  <c:v>43312</c:v>
                </c:pt>
                <c:pt idx="171">
                  <c:v>43343</c:v>
                </c:pt>
                <c:pt idx="172">
                  <c:v>43373</c:v>
                </c:pt>
                <c:pt idx="173">
                  <c:v>43404</c:v>
                </c:pt>
                <c:pt idx="174">
                  <c:v>43434</c:v>
                </c:pt>
                <c:pt idx="175">
                  <c:v>43465</c:v>
                </c:pt>
                <c:pt idx="176">
                  <c:v>43496</c:v>
                </c:pt>
                <c:pt idx="177">
                  <c:v>43524</c:v>
                </c:pt>
                <c:pt idx="178">
                  <c:v>43555</c:v>
                </c:pt>
                <c:pt idx="179">
                  <c:v>43585</c:v>
                </c:pt>
                <c:pt idx="180">
                  <c:v>43616</c:v>
                </c:pt>
                <c:pt idx="181">
                  <c:v>43646</c:v>
                </c:pt>
                <c:pt idx="182">
                  <c:v>43677</c:v>
                </c:pt>
                <c:pt idx="183">
                  <c:v>43708</c:v>
                </c:pt>
                <c:pt idx="184">
                  <c:v>43738</c:v>
                </c:pt>
                <c:pt idx="185">
                  <c:v>43769</c:v>
                </c:pt>
                <c:pt idx="186">
                  <c:v>43799</c:v>
                </c:pt>
                <c:pt idx="187">
                  <c:v>43830</c:v>
                </c:pt>
                <c:pt idx="188">
                  <c:v>43861</c:v>
                </c:pt>
                <c:pt idx="189">
                  <c:v>43890</c:v>
                </c:pt>
                <c:pt idx="190">
                  <c:v>43921</c:v>
                </c:pt>
                <c:pt idx="191">
                  <c:v>43951</c:v>
                </c:pt>
                <c:pt idx="192">
                  <c:v>43982</c:v>
                </c:pt>
                <c:pt idx="193">
                  <c:v>44012</c:v>
                </c:pt>
                <c:pt idx="194">
                  <c:v>44043</c:v>
                </c:pt>
                <c:pt idx="195">
                  <c:v>44074</c:v>
                </c:pt>
                <c:pt idx="196">
                  <c:v>44104</c:v>
                </c:pt>
                <c:pt idx="197">
                  <c:v>44135</c:v>
                </c:pt>
                <c:pt idx="198">
                  <c:v>44165</c:v>
                </c:pt>
                <c:pt idx="199">
                  <c:v>44196</c:v>
                </c:pt>
                <c:pt idx="200">
                  <c:v>44227</c:v>
                </c:pt>
                <c:pt idx="201">
                  <c:v>44255</c:v>
                </c:pt>
                <c:pt idx="202">
                  <c:v>44286</c:v>
                </c:pt>
                <c:pt idx="203">
                  <c:v>44316</c:v>
                </c:pt>
                <c:pt idx="204">
                  <c:v>44347</c:v>
                </c:pt>
                <c:pt idx="205">
                  <c:v>44377</c:v>
                </c:pt>
                <c:pt idx="206">
                  <c:v>44408</c:v>
                </c:pt>
                <c:pt idx="207">
                  <c:v>44439</c:v>
                </c:pt>
                <c:pt idx="208">
                  <c:v>44469</c:v>
                </c:pt>
                <c:pt idx="209">
                  <c:v>44500</c:v>
                </c:pt>
                <c:pt idx="210">
                  <c:v>44530</c:v>
                </c:pt>
                <c:pt idx="211">
                  <c:v>44561</c:v>
                </c:pt>
                <c:pt idx="212">
                  <c:v>44592</c:v>
                </c:pt>
                <c:pt idx="213">
                  <c:v>44620</c:v>
                </c:pt>
                <c:pt idx="214">
                  <c:v>44651</c:v>
                </c:pt>
                <c:pt idx="215">
                  <c:v>44681</c:v>
                </c:pt>
                <c:pt idx="216">
                  <c:v>44712</c:v>
                </c:pt>
                <c:pt idx="217">
                  <c:v>44742</c:v>
                </c:pt>
                <c:pt idx="218">
                  <c:v>44773</c:v>
                </c:pt>
                <c:pt idx="219">
                  <c:v>44804</c:v>
                </c:pt>
                <c:pt idx="220">
                  <c:v>44834</c:v>
                </c:pt>
                <c:pt idx="221">
                  <c:v>44865</c:v>
                </c:pt>
                <c:pt idx="222">
                  <c:v>44895</c:v>
                </c:pt>
                <c:pt idx="223">
                  <c:v>44926</c:v>
                </c:pt>
                <c:pt idx="224">
                  <c:v>44957</c:v>
                </c:pt>
                <c:pt idx="225">
                  <c:v>44985</c:v>
                </c:pt>
                <c:pt idx="226">
                  <c:v>45016</c:v>
                </c:pt>
                <c:pt idx="227">
                  <c:v>45046</c:v>
                </c:pt>
                <c:pt idx="228">
                  <c:v>45077</c:v>
                </c:pt>
                <c:pt idx="229">
                  <c:v>45107</c:v>
                </c:pt>
                <c:pt idx="230">
                  <c:v>45138</c:v>
                </c:pt>
                <c:pt idx="231">
                  <c:v>45169</c:v>
                </c:pt>
                <c:pt idx="232">
                  <c:v>45199</c:v>
                </c:pt>
                <c:pt idx="233">
                  <c:v>45230</c:v>
                </c:pt>
                <c:pt idx="234">
                  <c:v>45260</c:v>
                </c:pt>
              </c:numCache>
            </c:numRef>
          </c:cat>
          <c:val>
            <c:numRef>
              <c:f>'Metro_zhvi_uc_sfr_tier_0.33_0.6'!$BF$50:$KF$50</c:f>
              <c:numCache>
                <c:formatCode>General</c:formatCode>
                <c:ptCount val="235"/>
                <c:pt idx="0">
                  <c:v>225621.42724231599</c:v>
                </c:pt>
                <c:pt idx="1">
                  <c:v>227615.55767212901</c:v>
                </c:pt>
                <c:pt idx="2">
                  <c:v>229619.84486960899</c:v>
                </c:pt>
                <c:pt idx="3">
                  <c:v>231918.326668586</c:v>
                </c:pt>
                <c:pt idx="4">
                  <c:v>234059.54256028001</c:v>
                </c:pt>
                <c:pt idx="5">
                  <c:v>236453.11313955899</c:v>
                </c:pt>
                <c:pt idx="6">
                  <c:v>238728.32538071999</c:v>
                </c:pt>
                <c:pt idx="7">
                  <c:v>240842.39407241001</c:v>
                </c:pt>
                <c:pt idx="8">
                  <c:v>242759.20036305301</c:v>
                </c:pt>
                <c:pt idx="9">
                  <c:v>244391.596089161</c:v>
                </c:pt>
                <c:pt idx="10">
                  <c:v>246436.86560599899</c:v>
                </c:pt>
                <c:pt idx="11">
                  <c:v>248438.320460513</c:v>
                </c:pt>
                <c:pt idx="12">
                  <c:v>250368.871715955</c:v>
                </c:pt>
                <c:pt idx="13">
                  <c:v>252332.80959424499</c:v>
                </c:pt>
                <c:pt idx="14">
                  <c:v>254589.39734023399</c:v>
                </c:pt>
                <c:pt idx="15">
                  <c:v>257031.16526132199</c:v>
                </c:pt>
                <c:pt idx="16">
                  <c:v>259399.82672411701</c:v>
                </c:pt>
                <c:pt idx="17">
                  <c:v>261545.33051970601</c:v>
                </c:pt>
                <c:pt idx="18">
                  <c:v>263732.48364652402</c:v>
                </c:pt>
                <c:pt idx="19">
                  <c:v>265454.93654907</c:v>
                </c:pt>
                <c:pt idx="20">
                  <c:v>266883.46866963001</c:v>
                </c:pt>
                <c:pt idx="21">
                  <c:v>268013.977981264</c:v>
                </c:pt>
                <c:pt idx="22">
                  <c:v>268956.80165486201</c:v>
                </c:pt>
                <c:pt idx="23">
                  <c:v>270172.893051608</c:v>
                </c:pt>
                <c:pt idx="24">
                  <c:v>271541.36005720502</c:v>
                </c:pt>
                <c:pt idx="25">
                  <c:v>273216.75321443297</c:v>
                </c:pt>
                <c:pt idx="26">
                  <c:v>274388.80892332498</c:v>
                </c:pt>
                <c:pt idx="27">
                  <c:v>275453.393571597</c:v>
                </c:pt>
                <c:pt idx="28">
                  <c:v>275955.51310737</c:v>
                </c:pt>
                <c:pt idx="29">
                  <c:v>276046.68769883801</c:v>
                </c:pt>
                <c:pt idx="30">
                  <c:v>275904.68183763901</c:v>
                </c:pt>
                <c:pt idx="31">
                  <c:v>275908.47632615798</c:v>
                </c:pt>
                <c:pt idx="32">
                  <c:v>276244.10279199202</c:v>
                </c:pt>
                <c:pt idx="33">
                  <c:v>276470.38530932402</c:v>
                </c:pt>
                <c:pt idx="34">
                  <c:v>276881.71057924803</c:v>
                </c:pt>
                <c:pt idx="35">
                  <c:v>277025.74125716602</c:v>
                </c:pt>
                <c:pt idx="36">
                  <c:v>277110.19891876599</c:v>
                </c:pt>
                <c:pt idx="37">
                  <c:v>276777.73129552603</c:v>
                </c:pt>
                <c:pt idx="38">
                  <c:v>276168.590986931</c:v>
                </c:pt>
                <c:pt idx="39">
                  <c:v>275513.83482086001</c:v>
                </c:pt>
                <c:pt idx="40">
                  <c:v>274756.90855555801</c:v>
                </c:pt>
                <c:pt idx="41">
                  <c:v>274226.31295493903</c:v>
                </c:pt>
                <c:pt idx="42">
                  <c:v>273583.61973727902</c:v>
                </c:pt>
                <c:pt idx="43">
                  <c:v>273172.08561735699</c:v>
                </c:pt>
                <c:pt idx="44">
                  <c:v>272342.31497563998</c:v>
                </c:pt>
                <c:pt idx="45">
                  <c:v>271058.58609682001</c:v>
                </c:pt>
                <c:pt idx="46">
                  <c:v>269509.81755349197</c:v>
                </c:pt>
                <c:pt idx="47">
                  <c:v>268004.66283253598</c:v>
                </c:pt>
                <c:pt idx="48">
                  <c:v>266701.435896701</c:v>
                </c:pt>
                <c:pt idx="49">
                  <c:v>265418.03585525497</c:v>
                </c:pt>
                <c:pt idx="50">
                  <c:v>264212.94802796002</c:v>
                </c:pt>
                <c:pt idx="51">
                  <c:v>262874.98420675501</c:v>
                </c:pt>
                <c:pt idx="52">
                  <c:v>261325.29802163999</c:v>
                </c:pt>
                <c:pt idx="53">
                  <c:v>259667.97110147201</c:v>
                </c:pt>
                <c:pt idx="54">
                  <c:v>257566.58867834299</c:v>
                </c:pt>
                <c:pt idx="55">
                  <c:v>255733.820318685</c:v>
                </c:pt>
                <c:pt idx="56">
                  <c:v>254283.71410374899</c:v>
                </c:pt>
                <c:pt idx="57">
                  <c:v>253725.352234263</c:v>
                </c:pt>
                <c:pt idx="58">
                  <c:v>252896.541220026</c:v>
                </c:pt>
                <c:pt idx="59">
                  <c:v>252229.175265636</c:v>
                </c:pt>
                <c:pt idx="60">
                  <c:v>251209.99788665099</c:v>
                </c:pt>
                <c:pt idx="61">
                  <c:v>250258.575804608</c:v>
                </c:pt>
                <c:pt idx="62">
                  <c:v>248818.097950797</c:v>
                </c:pt>
                <c:pt idx="63">
                  <c:v>247518.03212089199</c:v>
                </c:pt>
                <c:pt idx="64">
                  <c:v>246580.441956258</c:v>
                </c:pt>
                <c:pt idx="65">
                  <c:v>245928.48443787001</c:v>
                </c:pt>
                <c:pt idx="66">
                  <c:v>245085.03634848201</c:v>
                </c:pt>
                <c:pt idx="67">
                  <c:v>243805.26222113101</c:v>
                </c:pt>
                <c:pt idx="68">
                  <c:v>242262.81474019101</c:v>
                </c:pt>
                <c:pt idx="69">
                  <c:v>241266.74223917301</c:v>
                </c:pt>
                <c:pt idx="70">
                  <c:v>241153.728666073</c:v>
                </c:pt>
                <c:pt idx="71">
                  <c:v>242026.17473137501</c:v>
                </c:pt>
                <c:pt idx="72">
                  <c:v>243146.74798775499</c:v>
                </c:pt>
                <c:pt idx="73">
                  <c:v>244142.10074987001</c:v>
                </c:pt>
                <c:pt idx="74">
                  <c:v>244367.15844450399</c:v>
                </c:pt>
                <c:pt idx="75">
                  <c:v>244102.06698366799</c:v>
                </c:pt>
                <c:pt idx="76">
                  <c:v>243382.953773605</c:v>
                </c:pt>
                <c:pt idx="77">
                  <c:v>241896.4890726</c:v>
                </c:pt>
                <c:pt idx="78">
                  <c:v>240130.57230095699</c:v>
                </c:pt>
                <c:pt idx="79">
                  <c:v>238158.54329662901</c:v>
                </c:pt>
                <c:pt idx="80">
                  <c:v>236929.84428892701</c:v>
                </c:pt>
                <c:pt idx="81">
                  <c:v>235958.37674998899</c:v>
                </c:pt>
                <c:pt idx="82">
                  <c:v>234397.98646734699</c:v>
                </c:pt>
                <c:pt idx="83">
                  <c:v>233164.63511719901</c:v>
                </c:pt>
                <c:pt idx="84">
                  <c:v>231520.781341478</c:v>
                </c:pt>
                <c:pt idx="85">
                  <c:v>230785.62573685401</c:v>
                </c:pt>
                <c:pt idx="86">
                  <c:v>229688.74148105</c:v>
                </c:pt>
                <c:pt idx="87">
                  <c:v>228702.360152701</c:v>
                </c:pt>
                <c:pt idx="88">
                  <c:v>227178.601812785</c:v>
                </c:pt>
                <c:pt idx="89">
                  <c:v>225540.33875286501</c:v>
                </c:pt>
                <c:pt idx="90">
                  <c:v>224107.113574936</c:v>
                </c:pt>
                <c:pt idx="91">
                  <c:v>223259.712472029</c:v>
                </c:pt>
                <c:pt idx="92">
                  <c:v>222530.40984288001</c:v>
                </c:pt>
                <c:pt idx="93">
                  <c:v>222114.491203073</c:v>
                </c:pt>
                <c:pt idx="94">
                  <c:v>222256.55773236899</c:v>
                </c:pt>
                <c:pt idx="95">
                  <c:v>222598.71728613801</c:v>
                </c:pt>
                <c:pt idx="96">
                  <c:v>222763.464900402</c:v>
                </c:pt>
                <c:pt idx="97">
                  <c:v>222509.52954745601</c:v>
                </c:pt>
                <c:pt idx="98">
                  <c:v>222182.23027033199</c:v>
                </c:pt>
                <c:pt idx="99">
                  <c:v>221701.40211994399</c:v>
                </c:pt>
                <c:pt idx="100">
                  <c:v>221201.69779101899</c:v>
                </c:pt>
                <c:pt idx="101">
                  <c:v>220782.65402053</c:v>
                </c:pt>
                <c:pt idx="102">
                  <c:v>220783.31574457101</c:v>
                </c:pt>
                <c:pt idx="103">
                  <c:v>220940.83764582899</c:v>
                </c:pt>
                <c:pt idx="104">
                  <c:v>221725.653081242</c:v>
                </c:pt>
                <c:pt idx="105">
                  <c:v>222650.63978021301</c:v>
                </c:pt>
                <c:pt idx="106">
                  <c:v>223502.92476201101</c:v>
                </c:pt>
                <c:pt idx="107">
                  <c:v>223904.69798935199</c:v>
                </c:pt>
                <c:pt idx="108">
                  <c:v>224248.71798925899</c:v>
                </c:pt>
                <c:pt idx="109">
                  <c:v>224542.66176575399</c:v>
                </c:pt>
                <c:pt idx="110">
                  <c:v>224892.112279389</c:v>
                </c:pt>
                <c:pt idx="111">
                  <c:v>225032.34478928699</c:v>
                </c:pt>
                <c:pt idx="112">
                  <c:v>225059.566987233</c:v>
                </c:pt>
                <c:pt idx="113">
                  <c:v>224994.57181861601</c:v>
                </c:pt>
                <c:pt idx="114">
                  <c:v>225100.35972517001</c:v>
                </c:pt>
                <c:pt idx="115">
                  <c:v>225352.103550033</c:v>
                </c:pt>
                <c:pt idx="116">
                  <c:v>225786.15428152599</c:v>
                </c:pt>
                <c:pt idx="117">
                  <c:v>226053.41396918299</c:v>
                </c:pt>
                <c:pt idx="118">
                  <c:v>226655.331798692</c:v>
                </c:pt>
                <c:pt idx="119">
                  <c:v>227150.24394592899</c:v>
                </c:pt>
                <c:pt idx="120">
                  <c:v>227904.28237239501</c:v>
                </c:pt>
                <c:pt idx="121">
                  <c:v>228133.77770307899</c:v>
                </c:pt>
                <c:pt idx="122">
                  <c:v>228180.06124695</c:v>
                </c:pt>
                <c:pt idx="123">
                  <c:v>227793.10650623101</c:v>
                </c:pt>
                <c:pt idx="124">
                  <c:v>227254.04125944199</c:v>
                </c:pt>
                <c:pt idx="125">
                  <c:v>226531.88145482901</c:v>
                </c:pt>
                <c:pt idx="126">
                  <c:v>226239.996764896</c:v>
                </c:pt>
                <c:pt idx="127">
                  <c:v>226183.55812841799</c:v>
                </c:pt>
                <c:pt idx="128">
                  <c:v>226486.61665088701</c:v>
                </c:pt>
                <c:pt idx="129">
                  <c:v>226525.22533497799</c:v>
                </c:pt>
                <c:pt idx="130">
                  <c:v>226809.68091463001</c:v>
                </c:pt>
                <c:pt idx="131">
                  <c:v>227096.86657869001</c:v>
                </c:pt>
                <c:pt idx="132">
                  <c:v>227630.35585074199</c:v>
                </c:pt>
                <c:pt idx="133">
                  <c:v>227870.8064844</c:v>
                </c:pt>
                <c:pt idx="134">
                  <c:v>228113.22872973699</c:v>
                </c:pt>
                <c:pt idx="135">
                  <c:v>228253.710322403</c:v>
                </c:pt>
                <c:pt idx="136">
                  <c:v>228508.94544243699</c:v>
                </c:pt>
                <c:pt idx="137">
                  <c:v>228885.57457056799</c:v>
                </c:pt>
                <c:pt idx="138">
                  <c:v>229189.105929949</c:v>
                </c:pt>
                <c:pt idx="139">
                  <c:v>229333.12743695499</c:v>
                </c:pt>
                <c:pt idx="140">
                  <c:v>229773.99602268901</c:v>
                </c:pt>
                <c:pt idx="141">
                  <c:v>230016.423234502</c:v>
                </c:pt>
                <c:pt idx="142">
                  <c:v>230338.20827426799</c:v>
                </c:pt>
                <c:pt idx="143">
                  <c:v>230211.12226416299</c:v>
                </c:pt>
                <c:pt idx="144">
                  <c:v>230515.99872661699</c:v>
                </c:pt>
                <c:pt idx="145">
                  <c:v>230792.382507059</c:v>
                </c:pt>
                <c:pt idx="146">
                  <c:v>230908.70262490201</c:v>
                </c:pt>
                <c:pt idx="147">
                  <c:v>230902.03826611</c:v>
                </c:pt>
                <c:pt idx="148">
                  <c:v>230908.62922806299</c:v>
                </c:pt>
                <c:pt idx="149">
                  <c:v>231313.66075342201</c:v>
                </c:pt>
                <c:pt idx="150">
                  <c:v>231844.41770022499</c:v>
                </c:pt>
                <c:pt idx="151">
                  <c:v>232620.71089513999</c:v>
                </c:pt>
                <c:pt idx="152">
                  <c:v>233096.73673411401</c:v>
                </c:pt>
                <c:pt idx="153">
                  <c:v>233350.945743663</c:v>
                </c:pt>
                <c:pt idx="154">
                  <c:v>233606.339429252</c:v>
                </c:pt>
                <c:pt idx="155">
                  <c:v>234267.241134799</c:v>
                </c:pt>
                <c:pt idx="156">
                  <c:v>235143.49580463901</c:v>
                </c:pt>
                <c:pt idx="157">
                  <c:v>235929.65659081601</c:v>
                </c:pt>
                <c:pt idx="158">
                  <c:v>236614.96261446801</c:v>
                </c:pt>
                <c:pt idx="159">
                  <c:v>237047.27182608101</c:v>
                </c:pt>
                <c:pt idx="160">
                  <c:v>237502.85402118301</c:v>
                </c:pt>
                <c:pt idx="161">
                  <c:v>237896.84330898299</c:v>
                </c:pt>
                <c:pt idx="162">
                  <c:v>238505.07314798399</c:v>
                </c:pt>
                <c:pt idx="163">
                  <c:v>239014.34082912101</c:v>
                </c:pt>
                <c:pt idx="164">
                  <c:v>239494.859299959</c:v>
                </c:pt>
                <c:pt idx="165">
                  <c:v>239689.309690806</c:v>
                </c:pt>
                <c:pt idx="166">
                  <c:v>240061.35812401999</c:v>
                </c:pt>
                <c:pt idx="167">
                  <c:v>239989.32386138599</c:v>
                </c:pt>
                <c:pt idx="168">
                  <c:v>239983.497113158</c:v>
                </c:pt>
                <c:pt idx="169">
                  <c:v>239691.823830051</c:v>
                </c:pt>
                <c:pt idx="170">
                  <c:v>239805.35681614099</c:v>
                </c:pt>
                <c:pt idx="171">
                  <c:v>240032.658283892</c:v>
                </c:pt>
                <c:pt idx="172">
                  <c:v>240472.270016664</c:v>
                </c:pt>
                <c:pt idx="173">
                  <c:v>240675.018330249</c:v>
                </c:pt>
                <c:pt idx="174">
                  <c:v>240625.82588246799</c:v>
                </c:pt>
                <c:pt idx="175">
                  <c:v>240375.33660527601</c:v>
                </c:pt>
                <c:pt idx="176">
                  <c:v>240237.78465442799</c:v>
                </c:pt>
                <c:pt idx="177">
                  <c:v>240441.434024824</c:v>
                </c:pt>
                <c:pt idx="178">
                  <c:v>240929.92248934199</c:v>
                </c:pt>
                <c:pt idx="179">
                  <c:v>241442.66539591301</c:v>
                </c:pt>
                <c:pt idx="180">
                  <c:v>241783.600365897</c:v>
                </c:pt>
                <c:pt idx="181">
                  <c:v>241992.10129197501</c:v>
                </c:pt>
                <c:pt idx="182">
                  <c:v>242228.76884158101</c:v>
                </c:pt>
                <c:pt idx="183">
                  <c:v>242424.93795866999</c:v>
                </c:pt>
                <c:pt idx="184">
                  <c:v>242406.329287259</c:v>
                </c:pt>
                <c:pt idx="185">
                  <c:v>242455.78062599801</c:v>
                </c:pt>
                <c:pt idx="186">
                  <c:v>242782.913347733</c:v>
                </c:pt>
                <c:pt idx="187">
                  <c:v>243384.79622615399</c:v>
                </c:pt>
                <c:pt idx="188">
                  <c:v>244244.00766931201</c:v>
                </c:pt>
                <c:pt idx="189">
                  <c:v>245204.070134048</c:v>
                </c:pt>
                <c:pt idx="190">
                  <c:v>246587.43091689801</c:v>
                </c:pt>
                <c:pt idx="191">
                  <c:v>248055.69779984801</c:v>
                </c:pt>
                <c:pt idx="192">
                  <c:v>248798.25813370501</c:v>
                </c:pt>
                <c:pt idx="193">
                  <c:v>248935.55440871601</c:v>
                </c:pt>
                <c:pt idx="194">
                  <c:v>249063.674643948</c:v>
                </c:pt>
                <c:pt idx="195">
                  <c:v>250353.570166105</c:v>
                </c:pt>
                <c:pt idx="196">
                  <c:v>253039.06939471001</c:v>
                </c:pt>
                <c:pt idx="197">
                  <c:v>256684.21515467</c:v>
                </c:pt>
                <c:pt idx="198">
                  <c:v>260993.533319443</c:v>
                </c:pt>
                <c:pt idx="199">
                  <c:v>265284.43288717902</c:v>
                </c:pt>
                <c:pt idx="200">
                  <c:v>269268.08622912498</c:v>
                </c:pt>
                <c:pt idx="201">
                  <c:v>273042.65283307101</c:v>
                </c:pt>
                <c:pt idx="202">
                  <c:v>276843.78000332299</c:v>
                </c:pt>
                <c:pt idx="203">
                  <c:v>280694.74948584801</c:v>
                </c:pt>
                <c:pt idx="204">
                  <c:v>284796.58113456803</c:v>
                </c:pt>
                <c:pt idx="205">
                  <c:v>288804.17080566398</c:v>
                </c:pt>
                <c:pt idx="206">
                  <c:v>291539.39380825899</c:v>
                </c:pt>
                <c:pt idx="207">
                  <c:v>292315.40763122297</c:v>
                </c:pt>
                <c:pt idx="208">
                  <c:v>291291.70885785698</c:v>
                </c:pt>
                <c:pt idx="209">
                  <c:v>290445.33620267699</c:v>
                </c:pt>
                <c:pt idx="210">
                  <c:v>290416.725563852</c:v>
                </c:pt>
                <c:pt idx="211">
                  <c:v>291678.66244801797</c:v>
                </c:pt>
                <c:pt idx="212">
                  <c:v>294886.56853337103</c:v>
                </c:pt>
                <c:pt idx="213">
                  <c:v>299736.49843220197</c:v>
                </c:pt>
                <c:pt idx="214">
                  <c:v>305624.14234129601</c:v>
                </c:pt>
                <c:pt idx="215">
                  <c:v>311110.28377442702</c:v>
                </c:pt>
                <c:pt idx="216">
                  <c:v>316254.80954073201</c:v>
                </c:pt>
                <c:pt idx="217">
                  <c:v>320767.97514702397</c:v>
                </c:pt>
                <c:pt idx="218">
                  <c:v>323824.84484889201</c:v>
                </c:pt>
                <c:pt idx="219">
                  <c:v>324459.51620482001</c:v>
                </c:pt>
                <c:pt idx="220">
                  <c:v>323518.98231160402</c:v>
                </c:pt>
                <c:pt idx="221">
                  <c:v>322678.50418342598</c:v>
                </c:pt>
                <c:pt idx="222">
                  <c:v>323090.15767131199</c:v>
                </c:pt>
                <c:pt idx="223">
                  <c:v>323999.49222040898</c:v>
                </c:pt>
                <c:pt idx="224">
                  <c:v>324664.33078106301</c:v>
                </c:pt>
                <c:pt idx="225">
                  <c:v>325771.251227842</c:v>
                </c:pt>
                <c:pt idx="226">
                  <c:v>327823.85558287398</c:v>
                </c:pt>
                <c:pt idx="227">
                  <c:v>331121.79692001903</c:v>
                </c:pt>
                <c:pt idx="228">
                  <c:v>334702.16764330299</c:v>
                </c:pt>
                <c:pt idx="229">
                  <c:v>338673.76319650101</c:v>
                </c:pt>
                <c:pt idx="230">
                  <c:v>343189.622194984</c:v>
                </c:pt>
                <c:pt idx="231">
                  <c:v>348032.86550555</c:v>
                </c:pt>
                <c:pt idx="232">
                  <c:v>352364.317296163</c:v>
                </c:pt>
                <c:pt idx="233">
                  <c:v>355609.26469300099</c:v>
                </c:pt>
                <c:pt idx="234">
                  <c:v>357880.122856131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B68-4582-83D7-4937286DF0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9464767"/>
        <c:axId val="339456607"/>
      </c:lineChart>
      <c:dateAx>
        <c:axId val="339464767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456607"/>
        <c:crosses val="autoZero"/>
        <c:auto val="1"/>
        <c:lblOffset val="100"/>
        <c:baseTimeUnit val="months"/>
      </c:dateAx>
      <c:valAx>
        <c:axId val="339456607"/>
        <c:scaling>
          <c:orientation val="minMax"/>
          <c:max val="400000"/>
          <c:min val="1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464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Two</a:t>
            </a:r>
            <a:r>
              <a:rPr lang="en-US" baseline="0"/>
              <a:t> Measures of Recent Core PCE Inflation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6-month inflation annualized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'FRED Graph'!$A$25:$A$77</c:f>
              <c:numCache>
                <c:formatCode>yyyy\-mm\-dd</c:formatCode>
                <c:ptCount val="53"/>
                <c:pt idx="0">
                  <c:v>43647</c:v>
                </c:pt>
                <c:pt idx="1">
                  <c:v>43678</c:v>
                </c:pt>
                <c:pt idx="2">
                  <c:v>43709</c:v>
                </c:pt>
                <c:pt idx="3">
                  <c:v>43739</c:v>
                </c:pt>
                <c:pt idx="4">
                  <c:v>43770</c:v>
                </c:pt>
                <c:pt idx="5">
                  <c:v>43800</c:v>
                </c:pt>
                <c:pt idx="6">
                  <c:v>43831</c:v>
                </c:pt>
                <c:pt idx="7">
                  <c:v>43862</c:v>
                </c:pt>
                <c:pt idx="8">
                  <c:v>43891</c:v>
                </c:pt>
                <c:pt idx="9">
                  <c:v>43922</c:v>
                </c:pt>
                <c:pt idx="10">
                  <c:v>43952</c:v>
                </c:pt>
                <c:pt idx="11">
                  <c:v>43983</c:v>
                </c:pt>
                <c:pt idx="12">
                  <c:v>44013</c:v>
                </c:pt>
                <c:pt idx="13">
                  <c:v>44044</c:v>
                </c:pt>
                <c:pt idx="14">
                  <c:v>44075</c:v>
                </c:pt>
                <c:pt idx="15">
                  <c:v>44105</c:v>
                </c:pt>
                <c:pt idx="16">
                  <c:v>44136</c:v>
                </c:pt>
                <c:pt idx="17">
                  <c:v>44166</c:v>
                </c:pt>
                <c:pt idx="18">
                  <c:v>44197</c:v>
                </c:pt>
                <c:pt idx="19">
                  <c:v>44228</c:v>
                </c:pt>
                <c:pt idx="20">
                  <c:v>44256</c:v>
                </c:pt>
                <c:pt idx="21">
                  <c:v>44287</c:v>
                </c:pt>
                <c:pt idx="22">
                  <c:v>44317</c:v>
                </c:pt>
                <c:pt idx="23">
                  <c:v>44348</c:v>
                </c:pt>
                <c:pt idx="24">
                  <c:v>44378</c:v>
                </c:pt>
                <c:pt idx="25">
                  <c:v>44409</c:v>
                </c:pt>
                <c:pt idx="26">
                  <c:v>44440</c:v>
                </c:pt>
                <c:pt idx="27">
                  <c:v>44470</c:v>
                </c:pt>
                <c:pt idx="28">
                  <c:v>44501</c:v>
                </c:pt>
                <c:pt idx="29">
                  <c:v>44531</c:v>
                </c:pt>
                <c:pt idx="30">
                  <c:v>44562</c:v>
                </c:pt>
                <c:pt idx="31">
                  <c:v>44593</c:v>
                </c:pt>
                <c:pt idx="32">
                  <c:v>44621</c:v>
                </c:pt>
                <c:pt idx="33">
                  <c:v>44652</c:v>
                </c:pt>
                <c:pt idx="34">
                  <c:v>44682</c:v>
                </c:pt>
                <c:pt idx="35">
                  <c:v>44713</c:v>
                </c:pt>
                <c:pt idx="36">
                  <c:v>44743</c:v>
                </c:pt>
                <c:pt idx="37">
                  <c:v>44774</c:v>
                </c:pt>
                <c:pt idx="38">
                  <c:v>44805</c:v>
                </c:pt>
                <c:pt idx="39">
                  <c:v>44835</c:v>
                </c:pt>
                <c:pt idx="40">
                  <c:v>44866</c:v>
                </c:pt>
                <c:pt idx="41">
                  <c:v>44896</c:v>
                </c:pt>
                <c:pt idx="42">
                  <c:v>44927</c:v>
                </c:pt>
                <c:pt idx="43">
                  <c:v>44958</c:v>
                </c:pt>
                <c:pt idx="44">
                  <c:v>44986</c:v>
                </c:pt>
                <c:pt idx="45">
                  <c:v>45017</c:v>
                </c:pt>
                <c:pt idx="46">
                  <c:v>45047</c:v>
                </c:pt>
                <c:pt idx="47">
                  <c:v>45078</c:v>
                </c:pt>
                <c:pt idx="48">
                  <c:v>45108</c:v>
                </c:pt>
                <c:pt idx="49">
                  <c:v>45139</c:v>
                </c:pt>
                <c:pt idx="50">
                  <c:v>45170</c:v>
                </c:pt>
                <c:pt idx="51">
                  <c:v>45200</c:v>
                </c:pt>
                <c:pt idx="52">
                  <c:v>45231</c:v>
                </c:pt>
              </c:numCache>
            </c:numRef>
          </c:cat>
          <c:val>
            <c:numRef>
              <c:f>'FRED Graph'!$B$25:$B$77</c:f>
              <c:numCache>
                <c:formatCode>0.0%</c:formatCode>
                <c:ptCount val="53"/>
                <c:pt idx="0">
                  <c:v>1.8992333750855295E-2</c:v>
                </c:pt>
                <c:pt idx="1">
                  <c:v>1.6618755214479863E-2</c:v>
                </c:pt>
                <c:pt idx="2">
                  <c:v>1.6369370183288545E-2</c:v>
                </c:pt>
                <c:pt idx="3">
                  <c:v>1.5045421311100426E-2</c:v>
                </c:pt>
                <c:pt idx="4">
                  <c:v>1.3295855073904406E-2</c:v>
                </c:pt>
                <c:pt idx="5">
                  <c:v>1.342494385946269E-2</c:v>
                </c:pt>
                <c:pt idx="6">
                  <c:v>1.4885370985073143E-2</c:v>
                </c:pt>
                <c:pt idx="7">
                  <c:v>1.6501227980213695E-2</c:v>
                </c:pt>
                <c:pt idx="8">
                  <c:v>1.3463179271745229E-2</c:v>
                </c:pt>
                <c:pt idx="9">
                  <c:v>3.6362382045000974E-3</c:v>
                </c:pt>
                <c:pt idx="10">
                  <c:v>5.7353347209534444E-3</c:v>
                </c:pt>
                <c:pt idx="11">
                  <c:v>4.7621266252759753E-3</c:v>
                </c:pt>
                <c:pt idx="12">
                  <c:v>8.4023571864038082E-3</c:v>
                </c:pt>
                <c:pt idx="13">
                  <c:v>1.0825594264399774E-2</c:v>
                </c:pt>
                <c:pt idx="14">
                  <c:v>1.5434003714872802E-2</c:v>
                </c:pt>
                <c:pt idx="15">
                  <c:v>2.3797547192048185E-2</c:v>
                </c:pt>
                <c:pt idx="16">
                  <c:v>2.2896049249655048E-2</c:v>
                </c:pt>
                <c:pt idx="17">
                  <c:v>2.6423876999069451E-2</c:v>
                </c:pt>
                <c:pt idx="18">
                  <c:v>2.5978426232794893E-2</c:v>
                </c:pt>
                <c:pt idx="19">
                  <c:v>2.4283491468905405E-2</c:v>
                </c:pt>
                <c:pt idx="20">
                  <c:v>2.9727142902300718E-2</c:v>
                </c:pt>
                <c:pt idx="21">
                  <c:v>4.0682412259871237E-2</c:v>
                </c:pt>
                <c:pt idx="22">
                  <c:v>5.016281421909996E-2</c:v>
                </c:pt>
                <c:pt idx="23">
                  <c:v>5.272688449482521E-2</c:v>
                </c:pt>
                <c:pt idx="24">
                  <c:v>5.4415724819306011E-2</c:v>
                </c:pt>
                <c:pt idx="25">
                  <c:v>5.6340564128265269E-2</c:v>
                </c:pt>
                <c:pt idx="26">
                  <c:v>5.187852950998173E-2</c:v>
                </c:pt>
                <c:pt idx="27">
                  <c:v>4.9351685828699532E-2</c:v>
                </c:pt>
                <c:pt idx="28">
                  <c:v>4.8859873028730405E-2</c:v>
                </c:pt>
                <c:pt idx="29">
                  <c:v>5.2033425778494902E-2</c:v>
                </c:pt>
                <c:pt idx="30">
                  <c:v>5.2974644345513244E-2</c:v>
                </c:pt>
                <c:pt idx="31">
                  <c:v>5.5153774034929937E-2</c:v>
                </c:pt>
                <c:pt idx="32">
                  <c:v>5.9125541122213354E-2</c:v>
                </c:pt>
                <c:pt idx="33">
                  <c:v>5.5756855963776886E-2</c:v>
                </c:pt>
                <c:pt idx="34">
                  <c:v>5.2634729971747118E-2</c:v>
                </c:pt>
                <c:pt idx="35">
                  <c:v>5.1818225741312229E-2</c:v>
                </c:pt>
                <c:pt idx="36">
                  <c:v>4.6266279634176621E-2</c:v>
                </c:pt>
                <c:pt idx="37">
                  <c:v>4.9004747507410018E-2</c:v>
                </c:pt>
                <c:pt idx="38">
                  <c:v>5.0334446030254387E-2</c:v>
                </c:pt>
                <c:pt idx="39">
                  <c:v>5.0766199290301017E-2</c:v>
                </c:pt>
                <c:pt idx="40">
                  <c:v>4.9175335000176235E-2</c:v>
                </c:pt>
                <c:pt idx="41">
                  <c:v>4.5494038757144972E-2</c:v>
                </c:pt>
                <c:pt idx="42">
                  <c:v>5.1764555697222603E-2</c:v>
                </c:pt>
                <c:pt idx="43">
                  <c:v>4.7886226397048981E-2</c:v>
                </c:pt>
                <c:pt idx="44">
                  <c:v>4.5330634784744861E-2</c:v>
                </c:pt>
                <c:pt idx="45">
                  <c:v>4.4503121815186564E-2</c:v>
                </c:pt>
                <c:pt idx="46">
                  <c:v>4.4586292925927529E-2</c:v>
                </c:pt>
                <c:pt idx="47">
                  <c:v>4.0114446128856729E-2</c:v>
                </c:pt>
                <c:pt idx="48">
                  <c:v>3.2111105654492045E-2</c:v>
                </c:pt>
                <c:pt idx="49">
                  <c:v>2.6745190612487812E-2</c:v>
                </c:pt>
                <c:pt idx="50">
                  <c:v>2.6603659922477263E-2</c:v>
                </c:pt>
                <c:pt idx="51">
                  <c:v>2.3364450686734983E-2</c:v>
                </c:pt>
                <c:pt idx="52">
                  <c:v>1.8677138744650268E-2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066-4E8F-AC25-CBF6C1119E78}"/>
            </c:ext>
          </c:extLst>
        </c:ser>
        <c:ser>
          <c:idx val="1"/>
          <c:order val="1"/>
          <c:tx>
            <c:v>12-month inflation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'FRED Graph'!$A$25:$A$77</c:f>
              <c:numCache>
                <c:formatCode>yyyy\-mm\-dd</c:formatCode>
                <c:ptCount val="53"/>
                <c:pt idx="0">
                  <c:v>43647</c:v>
                </c:pt>
                <c:pt idx="1">
                  <c:v>43678</c:v>
                </c:pt>
                <c:pt idx="2">
                  <c:v>43709</c:v>
                </c:pt>
                <c:pt idx="3">
                  <c:v>43739</c:v>
                </c:pt>
                <c:pt idx="4">
                  <c:v>43770</c:v>
                </c:pt>
                <c:pt idx="5">
                  <c:v>43800</c:v>
                </c:pt>
                <c:pt idx="6">
                  <c:v>43831</c:v>
                </c:pt>
                <c:pt idx="7">
                  <c:v>43862</c:v>
                </c:pt>
                <c:pt idx="8">
                  <c:v>43891</c:v>
                </c:pt>
                <c:pt idx="9">
                  <c:v>43922</c:v>
                </c:pt>
                <c:pt idx="10">
                  <c:v>43952</c:v>
                </c:pt>
                <c:pt idx="11">
                  <c:v>43983</c:v>
                </c:pt>
                <c:pt idx="12">
                  <c:v>44013</c:v>
                </c:pt>
                <c:pt idx="13">
                  <c:v>44044</c:v>
                </c:pt>
                <c:pt idx="14">
                  <c:v>44075</c:v>
                </c:pt>
                <c:pt idx="15">
                  <c:v>44105</c:v>
                </c:pt>
                <c:pt idx="16">
                  <c:v>44136</c:v>
                </c:pt>
                <c:pt idx="17">
                  <c:v>44166</c:v>
                </c:pt>
                <c:pt idx="18">
                  <c:v>44197</c:v>
                </c:pt>
                <c:pt idx="19">
                  <c:v>44228</c:v>
                </c:pt>
                <c:pt idx="20">
                  <c:v>44256</c:v>
                </c:pt>
                <c:pt idx="21">
                  <c:v>44287</c:v>
                </c:pt>
                <c:pt idx="22">
                  <c:v>44317</c:v>
                </c:pt>
                <c:pt idx="23">
                  <c:v>44348</c:v>
                </c:pt>
                <c:pt idx="24">
                  <c:v>44378</c:v>
                </c:pt>
                <c:pt idx="25">
                  <c:v>44409</c:v>
                </c:pt>
                <c:pt idx="26">
                  <c:v>44440</c:v>
                </c:pt>
                <c:pt idx="27">
                  <c:v>44470</c:v>
                </c:pt>
                <c:pt idx="28">
                  <c:v>44501</c:v>
                </c:pt>
                <c:pt idx="29">
                  <c:v>44531</c:v>
                </c:pt>
                <c:pt idx="30">
                  <c:v>44562</c:v>
                </c:pt>
                <c:pt idx="31">
                  <c:v>44593</c:v>
                </c:pt>
                <c:pt idx="32">
                  <c:v>44621</c:v>
                </c:pt>
                <c:pt idx="33">
                  <c:v>44652</c:v>
                </c:pt>
                <c:pt idx="34">
                  <c:v>44682</c:v>
                </c:pt>
                <c:pt idx="35">
                  <c:v>44713</c:v>
                </c:pt>
                <c:pt idx="36">
                  <c:v>44743</c:v>
                </c:pt>
                <c:pt idx="37">
                  <c:v>44774</c:v>
                </c:pt>
                <c:pt idx="38">
                  <c:v>44805</c:v>
                </c:pt>
                <c:pt idx="39">
                  <c:v>44835</c:v>
                </c:pt>
                <c:pt idx="40">
                  <c:v>44866</c:v>
                </c:pt>
                <c:pt idx="41">
                  <c:v>44896</c:v>
                </c:pt>
                <c:pt idx="42">
                  <c:v>44927</c:v>
                </c:pt>
                <c:pt idx="43">
                  <c:v>44958</c:v>
                </c:pt>
                <c:pt idx="44">
                  <c:v>44986</c:v>
                </c:pt>
                <c:pt idx="45">
                  <c:v>45017</c:v>
                </c:pt>
                <c:pt idx="46">
                  <c:v>45047</c:v>
                </c:pt>
                <c:pt idx="47">
                  <c:v>45078</c:v>
                </c:pt>
                <c:pt idx="48">
                  <c:v>45108</c:v>
                </c:pt>
                <c:pt idx="49">
                  <c:v>45139</c:v>
                </c:pt>
                <c:pt idx="50">
                  <c:v>45170</c:v>
                </c:pt>
                <c:pt idx="51">
                  <c:v>45200</c:v>
                </c:pt>
                <c:pt idx="52">
                  <c:v>45231</c:v>
                </c:pt>
              </c:numCache>
            </c:numRef>
          </c:cat>
          <c:val>
            <c:numRef>
              <c:f>'FRED Graph'!$C$25:$C$77</c:f>
              <c:numCache>
                <c:formatCode>0.0%</c:formatCode>
                <c:ptCount val="53"/>
                <c:pt idx="0">
                  <c:v>1.8002984136956224E-2</c:v>
                </c:pt>
                <c:pt idx="1">
                  <c:v>1.769503754681101E-2</c:v>
                </c:pt>
                <c:pt idx="2">
                  <c:v>1.8359865119196961E-2</c:v>
                </c:pt>
                <c:pt idx="3">
                  <c:v>1.8032385891101343E-2</c:v>
                </c:pt>
                <c:pt idx="4">
                  <c:v>1.6607076568391888E-2</c:v>
                </c:pt>
                <c:pt idx="5">
                  <c:v>1.6800577245602355E-2</c:v>
                </c:pt>
                <c:pt idx="6">
                  <c:v>1.6936779091838217E-2</c:v>
                </c:pt>
                <c:pt idx="7">
                  <c:v>1.6559989898891736E-2</c:v>
                </c:pt>
                <c:pt idx="8">
                  <c:v>1.4915234500092023E-2</c:v>
                </c:pt>
                <c:pt idx="9">
                  <c:v>9.3247090264731991E-3</c:v>
                </c:pt>
                <c:pt idx="10">
                  <c:v>9.5085170389144213E-3</c:v>
                </c:pt>
                <c:pt idx="11">
                  <c:v>9.0842391829011326E-3</c:v>
                </c:pt>
                <c:pt idx="12">
                  <c:v>1.1638670858002298E-2</c:v>
                </c:pt>
                <c:pt idx="13">
                  <c:v>1.3659438787797074E-2</c:v>
                </c:pt>
                <c:pt idx="14">
                  <c:v>1.4448112889718923E-2</c:v>
                </c:pt>
                <c:pt idx="15">
                  <c:v>1.3666769183453775E-2</c:v>
                </c:pt>
                <c:pt idx="16">
                  <c:v>1.4279399611784926E-2</c:v>
                </c:pt>
                <c:pt idx="17">
                  <c:v>1.5535246789861956E-2</c:v>
                </c:pt>
                <c:pt idx="18">
                  <c:v>1.7152428810720322E-2</c:v>
                </c:pt>
                <c:pt idx="19">
                  <c:v>1.7532293816402866E-2</c:v>
                </c:pt>
                <c:pt idx="20">
                  <c:v>2.2555600175931723E-2</c:v>
                </c:pt>
                <c:pt idx="21">
                  <c:v>3.2205454876867101E-2</c:v>
                </c:pt>
                <c:pt idx="22">
                  <c:v>3.6439768502548819E-2</c:v>
                </c:pt>
                <c:pt idx="23">
                  <c:v>3.9492188621121915E-2</c:v>
                </c:pt>
                <c:pt idx="24">
                  <c:v>4.0099892291708406E-2</c:v>
                </c:pt>
                <c:pt idx="25">
                  <c:v>4.0188541181613413E-2</c:v>
                </c:pt>
                <c:pt idx="26">
                  <c:v>4.0743903596166531E-2</c:v>
                </c:pt>
                <c:pt idx="27">
                  <c:v>4.5008059163743175E-2</c:v>
                </c:pt>
                <c:pt idx="28">
                  <c:v>4.9511141427921679E-2</c:v>
                </c:pt>
                <c:pt idx="29">
                  <c:v>5.238009801792276E-2</c:v>
                </c:pt>
                <c:pt idx="30">
                  <c:v>5.3694938221649169E-2</c:v>
                </c:pt>
                <c:pt idx="31">
                  <c:v>5.5747002319270766E-2</c:v>
                </c:pt>
                <c:pt idx="32">
                  <c:v>5.5495815606152687E-2</c:v>
                </c:pt>
                <c:pt idx="33">
                  <c:v>5.2549398665353131E-2</c:v>
                </c:pt>
                <c:pt idx="34">
                  <c:v>5.0745606330951265E-2</c:v>
                </c:pt>
                <c:pt idx="35">
                  <c:v>5.1925820256776056E-2</c:v>
                </c:pt>
                <c:pt idx="36">
                  <c:v>4.9615102639296138E-2</c:v>
                </c:pt>
                <c:pt idx="37">
                  <c:v>5.207476840431946E-2</c:v>
                </c:pt>
                <c:pt idx="38">
                  <c:v>5.4720834396995155E-2</c:v>
                </c:pt>
                <c:pt idx="39">
                  <c:v>5.3258571726684689E-2</c:v>
                </c:pt>
                <c:pt idx="40">
                  <c:v>5.0903609019841367E-2</c:v>
                </c:pt>
                <c:pt idx="41">
                  <c:v>4.8651364786533424E-2</c:v>
                </c:pt>
                <c:pt idx="42">
                  <c:v>4.901181534834298E-2</c:v>
                </c:pt>
                <c:pt idx="43">
                  <c:v>4.8445337792166088E-2</c:v>
                </c:pt>
                <c:pt idx="44">
                  <c:v>4.7829553508150324E-2</c:v>
                </c:pt>
                <c:pt idx="45">
                  <c:v>4.7629980220401213E-2</c:v>
                </c:pt>
                <c:pt idx="46">
                  <c:v>4.6878299429858439E-2</c:v>
                </c:pt>
                <c:pt idx="47">
                  <c:v>4.2800773423624427E-2</c:v>
                </c:pt>
                <c:pt idx="48">
                  <c:v>4.1891490736375214E-2</c:v>
                </c:pt>
                <c:pt idx="49">
                  <c:v>3.726184893798079E-2</c:v>
                </c:pt>
                <c:pt idx="50">
                  <c:v>3.5924831008073532E-2</c:v>
                </c:pt>
                <c:pt idx="51">
                  <c:v>3.3879762591849216E-2</c:v>
                </c:pt>
                <c:pt idx="52">
                  <c:v>3.1550374945239934E-2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066-4E8F-AC25-CBF6C1119E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5904976"/>
        <c:axId val="740583296"/>
      </c:lineChart>
      <c:dateAx>
        <c:axId val="755904976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0583296"/>
        <c:crosses val="autoZero"/>
        <c:auto val="1"/>
        <c:lblOffset val="100"/>
        <c:baseTimeUnit val="months"/>
      </c:dateAx>
      <c:valAx>
        <c:axId val="740583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5904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499705470281232E-2"/>
          <c:y val="2.4365482233502538E-2"/>
          <c:w val="0.92231390518599399"/>
          <c:h val="0.65649338502737919"/>
        </c:manualLayout>
      </c:layout>
      <c:lineChart>
        <c:grouping val="standard"/>
        <c:varyColors val="0"/>
        <c:ser>
          <c:idx val="0"/>
          <c:order val="0"/>
          <c:tx>
            <c:v>CPI Shelter Price Index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'FRED Graph'!$A$46:$A$116</c:f>
              <c:numCache>
                <c:formatCode>[$-409]mmm\-yy;@</c:formatCode>
                <c:ptCount val="71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44957</c:v>
                </c:pt>
                <c:pt idx="61">
                  <c:v>44980</c:v>
                </c:pt>
                <c:pt idx="62">
                  <c:v>44986</c:v>
                </c:pt>
                <c:pt idx="63">
                  <c:v>45017</c:v>
                </c:pt>
                <c:pt idx="64">
                  <c:v>45069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  <c:pt idx="68">
                  <c:v>45192</c:v>
                </c:pt>
                <c:pt idx="69">
                  <c:v>45222</c:v>
                </c:pt>
                <c:pt idx="70">
                  <c:v>45253</c:v>
                </c:pt>
              </c:numCache>
            </c:numRef>
          </c:cat>
          <c:val>
            <c:numRef>
              <c:f>'FRED Graph'!$D$46:$D$116</c:f>
              <c:numCache>
                <c:formatCode>0.00%</c:formatCode>
                <c:ptCount val="71"/>
                <c:pt idx="0">
                  <c:v>3.21204756117901E-2</c:v>
                </c:pt>
                <c:pt idx="1">
                  <c:v>3.1323100532010706E-2</c:v>
                </c:pt>
                <c:pt idx="2">
                  <c:v>3.3174921698100324E-2</c:v>
                </c:pt>
                <c:pt idx="3">
                  <c:v>3.3637540956445111E-2</c:v>
                </c:pt>
                <c:pt idx="4">
                  <c:v>3.4867992754527455E-2</c:v>
                </c:pt>
                <c:pt idx="5">
                  <c:v>3.3608667126491021E-2</c:v>
                </c:pt>
                <c:pt idx="6">
                  <c:v>3.4846611752375134E-2</c:v>
                </c:pt>
                <c:pt idx="7">
                  <c:v>3.3706474319513902E-2</c:v>
                </c:pt>
                <c:pt idx="8">
                  <c:v>3.283162780144866E-2</c:v>
                </c:pt>
                <c:pt idx="9">
                  <c:v>3.1953300045875377E-2</c:v>
                </c:pt>
                <c:pt idx="10">
                  <c:v>3.2674252728660091E-2</c:v>
                </c:pt>
                <c:pt idx="11">
                  <c:v>3.2291983546496983E-2</c:v>
                </c:pt>
                <c:pt idx="12">
                  <c:v>3.2318068633433006E-2</c:v>
                </c:pt>
                <c:pt idx="13">
                  <c:v>3.3736161359454009E-2</c:v>
                </c:pt>
                <c:pt idx="14">
                  <c:v>3.3694336267507508E-2</c:v>
                </c:pt>
                <c:pt idx="15">
                  <c:v>3.4381348363859976E-2</c:v>
                </c:pt>
                <c:pt idx="16">
                  <c:v>3.3419383437962358E-2</c:v>
                </c:pt>
                <c:pt idx="17">
                  <c:v>3.4989778778921954E-2</c:v>
                </c:pt>
                <c:pt idx="18">
                  <c:v>3.4686040207889013E-2</c:v>
                </c:pt>
                <c:pt idx="19">
                  <c:v>3.3507131552629854E-2</c:v>
                </c:pt>
                <c:pt idx="20">
                  <c:v>3.5108915816779662E-2</c:v>
                </c:pt>
                <c:pt idx="21">
                  <c:v>3.3615096673603295E-2</c:v>
                </c:pt>
                <c:pt idx="22">
                  <c:v>3.3249914064231945E-2</c:v>
                </c:pt>
                <c:pt idx="23">
                  <c:v>3.239011640198064E-2</c:v>
                </c:pt>
                <c:pt idx="24">
                  <c:v>3.3325452709869419E-2</c:v>
                </c:pt>
                <c:pt idx="25">
                  <c:v>3.3125595111092698E-2</c:v>
                </c:pt>
                <c:pt idx="26">
                  <c:v>3.0044212537571058E-2</c:v>
                </c:pt>
                <c:pt idx="27">
                  <c:v>2.610381437006426E-2</c:v>
                </c:pt>
                <c:pt idx="28">
                  <c:v>2.5588943103790784E-2</c:v>
                </c:pt>
                <c:pt idx="29">
                  <c:v>2.3720486990215672E-2</c:v>
                </c:pt>
                <c:pt idx="30">
                  <c:v>2.3401959000294958E-2</c:v>
                </c:pt>
                <c:pt idx="31">
                  <c:v>2.2991745268247321E-2</c:v>
                </c:pt>
                <c:pt idx="32">
                  <c:v>2.0501281135013816E-2</c:v>
                </c:pt>
                <c:pt idx="33">
                  <c:v>2.0345258538744249E-2</c:v>
                </c:pt>
                <c:pt idx="34">
                  <c:v>1.9105864210005929E-2</c:v>
                </c:pt>
                <c:pt idx="35">
                  <c:v>1.8376946131936744E-2</c:v>
                </c:pt>
                <c:pt idx="36">
                  <c:v>1.5947562879713217E-2</c:v>
                </c:pt>
                <c:pt idx="37">
                  <c:v>1.4493602409230144E-2</c:v>
                </c:pt>
                <c:pt idx="38">
                  <c:v>1.6941161970203567E-2</c:v>
                </c:pt>
                <c:pt idx="39">
                  <c:v>2.1016911540346461E-2</c:v>
                </c:pt>
                <c:pt idx="40">
                  <c:v>2.2010431659101437E-2</c:v>
                </c:pt>
                <c:pt idx="41">
                  <c:v>2.5536490575892135E-2</c:v>
                </c:pt>
                <c:pt idx="42">
                  <c:v>2.7802558607940675E-2</c:v>
                </c:pt>
                <c:pt idx="43">
                  <c:v>2.8205489264526706E-2</c:v>
                </c:pt>
                <c:pt idx="44">
                  <c:v>3.1530209059659642E-2</c:v>
                </c:pt>
                <c:pt idx="45">
                  <c:v>3.5053101967384315E-2</c:v>
                </c:pt>
                <c:pt idx="46">
                  <c:v>3.8749260160964694E-2</c:v>
                </c:pt>
                <c:pt idx="47">
                  <c:v>4.1842737844614675E-2</c:v>
                </c:pt>
                <c:pt idx="48">
                  <c:v>4.3701478729005094E-2</c:v>
                </c:pt>
                <c:pt idx="49">
                  <c:v>4.7882085919768169E-2</c:v>
                </c:pt>
                <c:pt idx="50">
                  <c:v>5.0228310502283158E-2</c:v>
                </c:pt>
                <c:pt idx="51">
                  <c:v>5.1486391847182844E-2</c:v>
                </c:pt>
                <c:pt idx="52">
                  <c:v>5.4670032889886366E-2</c:v>
                </c:pt>
                <c:pt idx="53">
                  <c:v>5.6041365220022232E-2</c:v>
                </c:pt>
                <c:pt idx="54">
                  <c:v>5.7471470074150988E-2</c:v>
                </c:pt>
                <c:pt idx="55">
                  <c:v>6.2586338303244116E-2</c:v>
                </c:pt>
                <c:pt idx="56">
                  <c:v>6.6015807979887153E-2</c:v>
                </c:pt>
                <c:pt idx="57">
                  <c:v>6.8744190164224728E-2</c:v>
                </c:pt>
                <c:pt idx="58">
                  <c:v>7.0504442323224836E-2</c:v>
                </c:pt>
                <c:pt idx="59">
                  <c:v>7.4253647324418193E-2</c:v>
                </c:pt>
                <c:pt idx="60">
                  <c:v>7.9069143585272617E-2</c:v>
                </c:pt>
                <c:pt idx="61">
                  <c:v>8.1155764323822766E-2</c:v>
                </c:pt>
                <c:pt idx="62">
                  <c:v>8.1751824817518193E-2</c:v>
                </c:pt>
                <c:pt idx="63">
                  <c:v>8.0958177350084037E-2</c:v>
                </c:pt>
                <c:pt idx="64">
                  <c:v>8.0267854340649869E-2</c:v>
                </c:pt>
                <c:pt idx="65">
                  <c:v>7.7988391950390534E-2</c:v>
                </c:pt>
                <c:pt idx="66">
                  <c:v>7.6583081826643751E-2</c:v>
                </c:pt>
                <c:pt idx="67">
                  <c:v>7.2488862738505411E-2</c:v>
                </c:pt>
                <c:pt idx="68">
                  <c:v>7.1458567991879107E-2</c:v>
                </c:pt>
                <c:pt idx="69">
                  <c:v>6.7307267506074631E-2</c:v>
                </c:pt>
                <c:pt idx="70">
                  <c:v>6.5260096575943782E-2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B2-4F55-B4E4-ADA4DD27C065}"/>
            </c:ext>
          </c:extLst>
        </c:ser>
        <c:ser>
          <c:idx val="1"/>
          <c:order val="1"/>
          <c:tx>
            <c:v>Zillow Asking Rents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'FRED Graph'!$A$46:$A$116</c:f>
              <c:numCache>
                <c:formatCode>[$-409]mmm\-yy;@</c:formatCode>
                <c:ptCount val="71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44957</c:v>
                </c:pt>
                <c:pt idx="61">
                  <c:v>44980</c:v>
                </c:pt>
                <c:pt idx="62">
                  <c:v>44986</c:v>
                </c:pt>
                <c:pt idx="63">
                  <c:v>45017</c:v>
                </c:pt>
                <c:pt idx="64">
                  <c:v>45069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  <c:pt idx="68">
                  <c:v>45192</c:v>
                </c:pt>
                <c:pt idx="69">
                  <c:v>45222</c:v>
                </c:pt>
                <c:pt idx="70">
                  <c:v>45253</c:v>
                </c:pt>
              </c:numCache>
            </c:numRef>
          </c:cat>
          <c:val>
            <c:numRef>
              <c:f>'FRED Graph'!$E$46:$E$116</c:f>
              <c:numCache>
                <c:formatCode>0.00%</c:formatCode>
                <c:ptCount val="71"/>
                <c:pt idx="0">
                  <c:v>4.3947512452070514E-2</c:v>
                </c:pt>
                <c:pt idx="1">
                  <c:v>4.2703080290498185E-2</c:v>
                </c:pt>
                <c:pt idx="2">
                  <c:v>4.1962320802737985E-2</c:v>
                </c:pt>
                <c:pt idx="3">
                  <c:v>3.9542599124662736E-2</c:v>
                </c:pt>
                <c:pt idx="4">
                  <c:v>4.0464640305842847E-2</c:v>
                </c:pt>
                <c:pt idx="5">
                  <c:v>4.0101781125073455E-2</c:v>
                </c:pt>
                <c:pt idx="6">
                  <c:v>4.0592092964108817E-2</c:v>
                </c:pt>
                <c:pt idx="7">
                  <c:v>4.0840507836089168E-2</c:v>
                </c:pt>
                <c:pt idx="8">
                  <c:v>4.1790698383826319E-2</c:v>
                </c:pt>
                <c:pt idx="9">
                  <c:v>4.1387755092294531E-2</c:v>
                </c:pt>
                <c:pt idx="10">
                  <c:v>4.1802517165010711E-2</c:v>
                </c:pt>
                <c:pt idx="11">
                  <c:v>4.2143515992125513E-2</c:v>
                </c:pt>
                <c:pt idx="12">
                  <c:v>4.2598394022864028E-2</c:v>
                </c:pt>
                <c:pt idx="13">
                  <c:v>4.2268767191855794E-2</c:v>
                </c:pt>
                <c:pt idx="14">
                  <c:v>4.1295158859103065E-2</c:v>
                </c:pt>
                <c:pt idx="15">
                  <c:v>4.0926292665293351E-2</c:v>
                </c:pt>
                <c:pt idx="16">
                  <c:v>4.0915287561313907E-2</c:v>
                </c:pt>
                <c:pt idx="17">
                  <c:v>4.1841394976730006E-2</c:v>
                </c:pt>
                <c:pt idx="18">
                  <c:v>4.2473189481240903E-2</c:v>
                </c:pt>
                <c:pt idx="19">
                  <c:v>4.2639760962808415E-2</c:v>
                </c:pt>
                <c:pt idx="20">
                  <c:v>4.2544280564193571E-2</c:v>
                </c:pt>
                <c:pt idx="21">
                  <c:v>4.3000449136130436E-2</c:v>
                </c:pt>
                <c:pt idx="22">
                  <c:v>4.2636123993408104E-2</c:v>
                </c:pt>
                <c:pt idx="23">
                  <c:v>4.1400471145421447E-2</c:v>
                </c:pt>
                <c:pt idx="24">
                  <c:v>4.0172660713818864E-2</c:v>
                </c:pt>
                <c:pt idx="25">
                  <c:v>4.0582845712621829E-2</c:v>
                </c:pt>
                <c:pt idx="26">
                  <c:v>4.1659589993688684E-2</c:v>
                </c:pt>
                <c:pt idx="27">
                  <c:v>4.2353817829163587E-2</c:v>
                </c:pt>
                <c:pt idx="28">
                  <c:v>3.6485996512430896E-2</c:v>
                </c:pt>
                <c:pt idx="29">
                  <c:v>2.879647322102552E-2</c:v>
                </c:pt>
                <c:pt idx="30">
                  <c:v>2.1794161063215967E-2</c:v>
                </c:pt>
                <c:pt idx="31">
                  <c:v>1.8205524747391344E-2</c:v>
                </c:pt>
                <c:pt idx="32">
                  <c:v>1.4666085415482533E-2</c:v>
                </c:pt>
                <c:pt idx="33">
                  <c:v>1.1707055115881104E-2</c:v>
                </c:pt>
                <c:pt idx="34">
                  <c:v>1.1147749496765336E-2</c:v>
                </c:pt>
                <c:pt idx="35">
                  <c:v>1.3280196927154764E-2</c:v>
                </c:pt>
                <c:pt idx="36">
                  <c:v>1.5554060724225049E-2</c:v>
                </c:pt>
                <c:pt idx="37">
                  <c:v>1.747144134230294E-2</c:v>
                </c:pt>
                <c:pt idx="38">
                  <c:v>1.8968629057091624E-2</c:v>
                </c:pt>
                <c:pt idx="39">
                  <c:v>2.3387195249068071E-2</c:v>
                </c:pt>
                <c:pt idx="40">
                  <c:v>3.6965206748014623E-2</c:v>
                </c:pt>
                <c:pt idx="41">
                  <c:v>5.5498568334346965E-2</c:v>
                </c:pt>
                <c:pt idx="42">
                  <c:v>7.5445563154506567E-2</c:v>
                </c:pt>
                <c:pt idx="43">
                  <c:v>9.2750183620048832E-2</c:v>
                </c:pt>
                <c:pt idx="44">
                  <c:v>0.1111282966312277</c:v>
                </c:pt>
                <c:pt idx="45">
                  <c:v>0.128324883856483</c:v>
                </c:pt>
                <c:pt idx="46">
                  <c:v>0.14023857797078709</c:v>
                </c:pt>
                <c:pt idx="47">
                  <c:v>0.14715587819924481</c:v>
                </c:pt>
                <c:pt idx="48">
                  <c:v>0.15315300367131246</c:v>
                </c:pt>
                <c:pt idx="49">
                  <c:v>0.15764038896208277</c:v>
                </c:pt>
                <c:pt idx="50">
                  <c:v>0.16244486958620885</c:v>
                </c:pt>
                <c:pt idx="51">
                  <c:v>0.16271628712206621</c:v>
                </c:pt>
                <c:pt idx="52">
                  <c:v>0.16021955748182526</c:v>
                </c:pt>
                <c:pt idx="53">
                  <c:v>0.15327552976628134</c:v>
                </c:pt>
                <c:pt idx="54">
                  <c:v>0.14440004619970348</c:v>
                </c:pt>
                <c:pt idx="55">
                  <c:v>0.13302160451802836</c:v>
                </c:pt>
                <c:pt idx="56">
                  <c:v>0.11900149773139335</c:v>
                </c:pt>
                <c:pt idx="57">
                  <c:v>0.1046086324148674</c:v>
                </c:pt>
                <c:pt idx="58">
                  <c:v>9.2738332698579562E-2</c:v>
                </c:pt>
                <c:pt idx="59">
                  <c:v>8.3144980821367787E-2</c:v>
                </c:pt>
                <c:pt idx="60">
                  <c:v>7.6630604935389313E-2</c:v>
                </c:pt>
                <c:pt idx="61">
                  <c:v>7.1922740506713767E-2</c:v>
                </c:pt>
                <c:pt idx="62">
                  <c:v>6.674012032259613E-2</c:v>
                </c:pt>
                <c:pt idx="63">
                  <c:v>6.2522155694208603E-2</c:v>
                </c:pt>
                <c:pt idx="64">
                  <c:v>5.5664442906156575E-2</c:v>
                </c:pt>
                <c:pt idx="65">
                  <c:v>4.8776091722384951E-2</c:v>
                </c:pt>
                <c:pt idx="66">
                  <c:v>4.0893530406260981E-2</c:v>
                </c:pt>
                <c:pt idx="67">
                  <c:v>3.5230120455822522E-2</c:v>
                </c:pt>
                <c:pt idx="68">
                  <c:v>3.2018915602102016E-2</c:v>
                </c:pt>
                <c:pt idx="69">
                  <c:v>3.0852519933241895E-2</c:v>
                </c:pt>
                <c:pt idx="70">
                  <c:v>3.1189376847466255E-2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B2-4F55-B4E4-ADA4DD27C0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3204895"/>
        <c:axId val="753180767"/>
      </c:lineChart>
      <c:dateAx>
        <c:axId val="753204895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3180767"/>
        <c:crosses val="autoZero"/>
        <c:auto val="1"/>
        <c:lblOffset val="100"/>
        <c:baseTimeUnit val="months"/>
        <c:majorUnit val="2"/>
        <c:majorTimeUnit val="months"/>
      </c:dateAx>
      <c:valAx>
        <c:axId val="753180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3204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Real</a:t>
            </a:r>
            <a:r>
              <a:rPr lang="en-US" sz="2000" baseline="0"/>
              <a:t> Wage Growth</a:t>
            </a:r>
            <a:endParaRPr lang="en-US" sz="2000"/>
          </a:p>
        </c:rich>
      </c:tx>
      <c:layout>
        <c:manualLayout>
          <c:xMode val="edge"/>
          <c:yMode val="edge"/>
          <c:x val="0.4487089642142752"/>
          <c:y val="1.01419878296146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5191258152413254E-2"/>
          <c:y val="7.322515212981745E-2"/>
          <c:w val="0.94011006416146414"/>
          <c:h val="0.85994010637108498"/>
        </c:manualLayout>
      </c:layout>
      <c:lineChart>
        <c:grouping val="standard"/>
        <c:varyColors val="0"/>
        <c:ser>
          <c:idx val="0"/>
          <c:order val="0"/>
          <c:tx>
            <c:v>median wage growth</c:v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data_overall!$A$159:$A$325</c:f>
              <c:numCache>
                <c:formatCode>m/d/yyyy</c:formatCode>
                <c:ptCount val="167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  <c:pt idx="162">
                  <c:v>45108</c:v>
                </c:pt>
                <c:pt idx="163">
                  <c:v>45139</c:v>
                </c:pt>
                <c:pt idx="164">
                  <c:v>45170</c:v>
                </c:pt>
                <c:pt idx="165">
                  <c:v>45200</c:v>
                </c:pt>
                <c:pt idx="166">
                  <c:v>45231</c:v>
                </c:pt>
              </c:numCache>
            </c:numRef>
          </c:cat>
          <c:val>
            <c:numRef>
              <c:f>data_overall!$B$159:$B$325</c:f>
              <c:numCache>
                <c:formatCode>0.0</c:formatCode>
                <c:ptCount val="167"/>
                <c:pt idx="0">
                  <c:v>1.6</c:v>
                </c:pt>
                <c:pt idx="1">
                  <c:v>1.7</c:v>
                </c:pt>
                <c:pt idx="2">
                  <c:v>1.9</c:v>
                </c:pt>
                <c:pt idx="3">
                  <c:v>1.9</c:v>
                </c:pt>
                <c:pt idx="4">
                  <c:v>1.6</c:v>
                </c:pt>
                <c:pt idx="5">
                  <c:v>1.7</c:v>
                </c:pt>
                <c:pt idx="6">
                  <c:v>1.8</c:v>
                </c:pt>
                <c:pt idx="7">
                  <c:v>2</c:v>
                </c:pt>
                <c:pt idx="8">
                  <c:v>1.9</c:v>
                </c:pt>
                <c:pt idx="9">
                  <c:v>1.7</c:v>
                </c:pt>
                <c:pt idx="10">
                  <c:v>1.7</c:v>
                </c:pt>
                <c:pt idx="11">
                  <c:v>1.7</c:v>
                </c:pt>
                <c:pt idx="12">
                  <c:v>1.9</c:v>
                </c:pt>
                <c:pt idx="13">
                  <c:v>1.9</c:v>
                </c:pt>
                <c:pt idx="14">
                  <c:v>1.9</c:v>
                </c:pt>
                <c:pt idx="15">
                  <c:v>1.9</c:v>
                </c:pt>
                <c:pt idx="16">
                  <c:v>2</c:v>
                </c:pt>
                <c:pt idx="17">
                  <c:v>2</c:v>
                </c:pt>
                <c:pt idx="18">
                  <c:v>2.1</c:v>
                </c:pt>
                <c:pt idx="19">
                  <c:v>2.2000000000000002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</c:v>
                </c:pt>
                <c:pt idx="23">
                  <c:v>2</c:v>
                </c:pt>
                <c:pt idx="24">
                  <c:v>1.9</c:v>
                </c:pt>
                <c:pt idx="25">
                  <c:v>1.9</c:v>
                </c:pt>
                <c:pt idx="26">
                  <c:v>2</c:v>
                </c:pt>
                <c:pt idx="27">
                  <c:v>2.2000000000000002</c:v>
                </c:pt>
                <c:pt idx="28">
                  <c:v>2.1</c:v>
                </c:pt>
                <c:pt idx="29">
                  <c:v>2.2999999999999998</c:v>
                </c:pt>
                <c:pt idx="30">
                  <c:v>2.1</c:v>
                </c:pt>
                <c:pt idx="31">
                  <c:v>2.1</c:v>
                </c:pt>
                <c:pt idx="32">
                  <c:v>2.1</c:v>
                </c:pt>
                <c:pt idx="33">
                  <c:v>2.1</c:v>
                </c:pt>
                <c:pt idx="34">
                  <c:v>2.2999999999999998</c:v>
                </c:pt>
                <c:pt idx="35">
                  <c:v>2.2999999999999998</c:v>
                </c:pt>
                <c:pt idx="36">
                  <c:v>2.2999999999999998</c:v>
                </c:pt>
                <c:pt idx="37">
                  <c:v>2.2999999999999998</c:v>
                </c:pt>
                <c:pt idx="38">
                  <c:v>2.2000000000000002</c:v>
                </c:pt>
                <c:pt idx="39">
                  <c:v>2.2000000000000002</c:v>
                </c:pt>
                <c:pt idx="40">
                  <c:v>2.2000000000000002</c:v>
                </c:pt>
                <c:pt idx="41">
                  <c:v>2.1</c:v>
                </c:pt>
                <c:pt idx="42">
                  <c:v>2.2999999999999998</c:v>
                </c:pt>
                <c:pt idx="43">
                  <c:v>2.2999999999999998</c:v>
                </c:pt>
                <c:pt idx="44">
                  <c:v>2.4</c:v>
                </c:pt>
                <c:pt idx="45">
                  <c:v>2.2000000000000002</c:v>
                </c:pt>
                <c:pt idx="46">
                  <c:v>2</c:v>
                </c:pt>
                <c:pt idx="47">
                  <c:v>2.2000000000000002</c:v>
                </c:pt>
                <c:pt idx="48">
                  <c:v>2.2999999999999998</c:v>
                </c:pt>
                <c:pt idx="49">
                  <c:v>2.5</c:v>
                </c:pt>
                <c:pt idx="50">
                  <c:v>2.4</c:v>
                </c:pt>
                <c:pt idx="51">
                  <c:v>2.2999999999999998</c:v>
                </c:pt>
                <c:pt idx="52">
                  <c:v>2.2999999999999998</c:v>
                </c:pt>
                <c:pt idx="53">
                  <c:v>2.2999999999999998</c:v>
                </c:pt>
                <c:pt idx="54">
                  <c:v>2.4</c:v>
                </c:pt>
                <c:pt idx="55">
                  <c:v>2.4</c:v>
                </c:pt>
                <c:pt idx="56">
                  <c:v>2.6</c:v>
                </c:pt>
                <c:pt idx="57">
                  <c:v>2.8</c:v>
                </c:pt>
                <c:pt idx="58">
                  <c:v>2.9</c:v>
                </c:pt>
                <c:pt idx="59">
                  <c:v>2.9</c:v>
                </c:pt>
                <c:pt idx="60">
                  <c:v>3</c:v>
                </c:pt>
                <c:pt idx="61">
                  <c:v>3</c:v>
                </c:pt>
                <c:pt idx="62">
                  <c:v>3.2</c:v>
                </c:pt>
                <c:pt idx="63">
                  <c:v>3.3</c:v>
                </c:pt>
                <c:pt idx="64">
                  <c:v>3.3</c:v>
                </c:pt>
                <c:pt idx="65">
                  <c:v>3.2</c:v>
                </c:pt>
                <c:pt idx="66">
                  <c:v>3.1</c:v>
                </c:pt>
                <c:pt idx="67">
                  <c:v>3.1</c:v>
                </c:pt>
                <c:pt idx="68">
                  <c:v>3</c:v>
                </c:pt>
                <c:pt idx="69">
                  <c:v>2.9</c:v>
                </c:pt>
                <c:pt idx="70">
                  <c:v>3.1</c:v>
                </c:pt>
                <c:pt idx="71">
                  <c:v>3.1</c:v>
                </c:pt>
                <c:pt idx="72">
                  <c:v>3.1</c:v>
                </c:pt>
                <c:pt idx="73">
                  <c:v>3.2</c:v>
                </c:pt>
                <c:pt idx="74">
                  <c:v>3.2</c:v>
                </c:pt>
                <c:pt idx="75">
                  <c:v>3.4</c:v>
                </c:pt>
                <c:pt idx="76">
                  <c:v>3.5</c:v>
                </c:pt>
                <c:pt idx="77">
                  <c:v>3.6</c:v>
                </c:pt>
                <c:pt idx="78">
                  <c:v>3.4</c:v>
                </c:pt>
                <c:pt idx="79">
                  <c:v>3.3</c:v>
                </c:pt>
                <c:pt idx="80">
                  <c:v>3.6</c:v>
                </c:pt>
                <c:pt idx="81">
                  <c:v>3.9</c:v>
                </c:pt>
                <c:pt idx="82">
                  <c:v>3.9</c:v>
                </c:pt>
                <c:pt idx="83">
                  <c:v>3.5</c:v>
                </c:pt>
                <c:pt idx="84">
                  <c:v>3.2</c:v>
                </c:pt>
                <c:pt idx="85">
                  <c:v>3.2</c:v>
                </c:pt>
                <c:pt idx="86">
                  <c:v>3.4</c:v>
                </c:pt>
                <c:pt idx="87">
                  <c:v>3.5</c:v>
                </c:pt>
                <c:pt idx="88">
                  <c:v>3.4</c:v>
                </c:pt>
                <c:pt idx="89">
                  <c:v>3.2</c:v>
                </c:pt>
                <c:pt idx="90">
                  <c:v>3.3</c:v>
                </c:pt>
                <c:pt idx="91">
                  <c:v>3.4</c:v>
                </c:pt>
                <c:pt idx="92">
                  <c:v>3.6</c:v>
                </c:pt>
                <c:pt idx="93">
                  <c:v>3.4</c:v>
                </c:pt>
                <c:pt idx="94">
                  <c:v>3.2</c:v>
                </c:pt>
                <c:pt idx="95">
                  <c:v>2.9</c:v>
                </c:pt>
                <c:pt idx="96">
                  <c:v>3</c:v>
                </c:pt>
                <c:pt idx="97">
                  <c:v>2.9</c:v>
                </c:pt>
                <c:pt idx="98">
                  <c:v>3.3</c:v>
                </c:pt>
                <c:pt idx="99">
                  <c:v>3.3</c:v>
                </c:pt>
                <c:pt idx="100">
                  <c:v>3.2</c:v>
                </c:pt>
                <c:pt idx="101">
                  <c:v>3.2</c:v>
                </c:pt>
                <c:pt idx="102">
                  <c:v>3.3</c:v>
                </c:pt>
                <c:pt idx="103">
                  <c:v>3.5</c:v>
                </c:pt>
                <c:pt idx="104">
                  <c:v>3.5</c:v>
                </c:pt>
                <c:pt idx="105">
                  <c:v>3.7</c:v>
                </c:pt>
                <c:pt idx="106">
                  <c:v>3.9</c:v>
                </c:pt>
                <c:pt idx="107">
                  <c:v>3.8</c:v>
                </c:pt>
                <c:pt idx="108">
                  <c:v>3.8</c:v>
                </c:pt>
                <c:pt idx="109">
                  <c:v>3.4</c:v>
                </c:pt>
                <c:pt idx="110">
                  <c:v>3.5</c:v>
                </c:pt>
                <c:pt idx="111">
                  <c:v>3.6</c:v>
                </c:pt>
                <c:pt idx="112">
                  <c:v>3.7</c:v>
                </c:pt>
                <c:pt idx="113">
                  <c:v>3.9</c:v>
                </c:pt>
                <c:pt idx="114">
                  <c:v>3.9</c:v>
                </c:pt>
                <c:pt idx="115">
                  <c:v>3.7</c:v>
                </c:pt>
                <c:pt idx="116">
                  <c:v>3.6</c:v>
                </c:pt>
                <c:pt idx="117">
                  <c:v>3.5</c:v>
                </c:pt>
                <c:pt idx="118">
                  <c:v>3.7</c:v>
                </c:pt>
                <c:pt idx="119">
                  <c:v>3.7</c:v>
                </c:pt>
                <c:pt idx="120">
                  <c:v>3.8</c:v>
                </c:pt>
                <c:pt idx="121">
                  <c:v>3.7</c:v>
                </c:pt>
                <c:pt idx="122">
                  <c:v>3.5</c:v>
                </c:pt>
                <c:pt idx="123">
                  <c:v>3.3</c:v>
                </c:pt>
                <c:pt idx="124">
                  <c:v>3.5</c:v>
                </c:pt>
                <c:pt idx="125">
                  <c:v>3.8</c:v>
                </c:pt>
                <c:pt idx="126">
                  <c:v>3.9</c:v>
                </c:pt>
                <c:pt idx="127">
                  <c:v>3.5</c:v>
                </c:pt>
                <c:pt idx="128">
                  <c:v>3.5</c:v>
                </c:pt>
                <c:pt idx="129">
                  <c:v>3.5</c:v>
                </c:pt>
                <c:pt idx="130">
                  <c:v>3.7</c:v>
                </c:pt>
                <c:pt idx="131">
                  <c:v>3.4</c:v>
                </c:pt>
                <c:pt idx="132">
                  <c:v>3.4</c:v>
                </c:pt>
                <c:pt idx="133">
                  <c:v>3.4</c:v>
                </c:pt>
                <c:pt idx="134">
                  <c:v>3.4</c:v>
                </c:pt>
                <c:pt idx="135">
                  <c:v>3.2</c:v>
                </c:pt>
                <c:pt idx="136">
                  <c:v>3</c:v>
                </c:pt>
                <c:pt idx="137">
                  <c:v>3.2</c:v>
                </c:pt>
                <c:pt idx="138">
                  <c:v>3.7</c:v>
                </c:pt>
                <c:pt idx="139">
                  <c:v>3.9</c:v>
                </c:pt>
                <c:pt idx="140">
                  <c:v>4.2</c:v>
                </c:pt>
                <c:pt idx="141">
                  <c:v>4.0999999999999996</c:v>
                </c:pt>
                <c:pt idx="142">
                  <c:v>4.3</c:v>
                </c:pt>
                <c:pt idx="143">
                  <c:v>4.5</c:v>
                </c:pt>
                <c:pt idx="144">
                  <c:v>5.0999999999999996</c:v>
                </c:pt>
                <c:pt idx="145">
                  <c:v>5.8</c:v>
                </c:pt>
                <c:pt idx="146">
                  <c:v>6</c:v>
                </c:pt>
                <c:pt idx="147">
                  <c:v>6</c:v>
                </c:pt>
                <c:pt idx="148">
                  <c:v>6.1</c:v>
                </c:pt>
                <c:pt idx="149">
                  <c:v>6.7</c:v>
                </c:pt>
                <c:pt idx="150">
                  <c:v>6.7</c:v>
                </c:pt>
                <c:pt idx="151">
                  <c:v>6.7</c:v>
                </c:pt>
                <c:pt idx="152">
                  <c:v>6.3</c:v>
                </c:pt>
                <c:pt idx="153">
                  <c:v>6.4</c:v>
                </c:pt>
                <c:pt idx="154">
                  <c:v>6.4</c:v>
                </c:pt>
                <c:pt idx="155">
                  <c:v>6.1</c:v>
                </c:pt>
                <c:pt idx="156">
                  <c:v>6.1</c:v>
                </c:pt>
                <c:pt idx="157">
                  <c:v>6.1</c:v>
                </c:pt>
                <c:pt idx="158">
                  <c:v>6.4</c:v>
                </c:pt>
                <c:pt idx="159">
                  <c:v>6.1</c:v>
                </c:pt>
                <c:pt idx="160">
                  <c:v>6</c:v>
                </c:pt>
                <c:pt idx="161">
                  <c:v>5.6</c:v>
                </c:pt>
                <c:pt idx="162">
                  <c:v>5.7</c:v>
                </c:pt>
                <c:pt idx="163">
                  <c:v>5.3</c:v>
                </c:pt>
                <c:pt idx="164">
                  <c:v>5.2</c:v>
                </c:pt>
                <c:pt idx="165">
                  <c:v>5.2</c:v>
                </c:pt>
                <c:pt idx="166">
                  <c:v>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94-4436-9E47-B226749682E5}"/>
            </c:ext>
          </c:extLst>
        </c:ser>
        <c:ser>
          <c:idx val="2"/>
          <c:order val="1"/>
          <c:tx>
            <c:v>cpi inflation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data_overall!$A$159:$A$325</c:f>
              <c:numCache>
                <c:formatCode>m/d/yyyy</c:formatCode>
                <c:ptCount val="167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  <c:pt idx="162">
                  <c:v>45108</c:v>
                </c:pt>
                <c:pt idx="163">
                  <c:v>45139</c:v>
                </c:pt>
                <c:pt idx="164">
                  <c:v>45170</c:v>
                </c:pt>
                <c:pt idx="165">
                  <c:v>45200</c:v>
                </c:pt>
                <c:pt idx="166">
                  <c:v>45231</c:v>
                </c:pt>
              </c:numCache>
            </c:numRef>
          </c:cat>
          <c:val>
            <c:numRef>
              <c:f>data_overall!$D$159:$D$325</c:f>
              <c:numCache>
                <c:formatCode>0.0%</c:formatCode>
                <c:ptCount val="167"/>
                <c:pt idx="0">
                  <c:v>2.2486542394395848</c:v>
                </c:pt>
                <c:pt idx="1">
                  <c:v>2.2522882891362173</c:v>
                </c:pt>
                <c:pt idx="2">
                  <c:v>2.1832644598959172</c:v>
                </c:pt>
                <c:pt idx="3">
                  <c:v>2.0565950934645194</c:v>
                </c:pt>
                <c:pt idx="4">
                  <c:v>1.1639275571488472</c:v>
                </c:pt>
                <c:pt idx="5">
                  <c:v>1.1517003064370535</c:v>
                </c:pt>
                <c:pt idx="6">
                  <c:v>1.0025760634964742</c:v>
                </c:pt>
                <c:pt idx="7">
                  <c:v>0.95524434705667183</c:v>
                </c:pt>
                <c:pt idx="8">
                  <c:v>0.81567048021098376</c:v>
                </c:pt>
                <c:pt idx="9">
                  <c:v>0.8290599077492411</c:v>
                </c:pt>
                <c:pt idx="10">
                  <c:v>1.0319903196271296</c:v>
                </c:pt>
                <c:pt idx="11">
                  <c:v>1.3720297211800236</c:v>
                </c:pt>
                <c:pt idx="12">
                  <c:v>1.7976721388432537</c:v>
                </c:pt>
                <c:pt idx="13">
                  <c:v>2.0910684462602358</c:v>
                </c:pt>
                <c:pt idx="14">
                  <c:v>2.5956403545489337</c:v>
                </c:pt>
                <c:pt idx="15">
                  <c:v>3.13083897096047</c:v>
                </c:pt>
                <c:pt idx="16">
                  <c:v>3.5023181506360412</c:v>
                </c:pt>
                <c:pt idx="17">
                  <c:v>3.3092070494703751</c:v>
                </c:pt>
                <c:pt idx="18">
                  <c:v>3.4287340023769985</c:v>
                </c:pt>
                <c:pt idx="19">
                  <c:v>3.5876760966670362</c:v>
                </c:pt>
                <c:pt idx="20">
                  <c:v>3.4524162805031233</c:v>
                </c:pt>
                <c:pt idx="21">
                  <c:v>3.2606220684002096</c:v>
                </c:pt>
                <c:pt idx="22">
                  <c:v>3.0375739322907158</c:v>
                </c:pt>
                <c:pt idx="23">
                  <c:v>2.7289126395312557</c:v>
                </c:pt>
                <c:pt idx="24">
                  <c:v>2.6787082353153302</c:v>
                </c:pt>
                <c:pt idx="25">
                  <c:v>2.3685697120773286</c:v>
                </c:pt>
                <c:pt idx="26">
                  <c:v>2.1035909198413139</c:v>
                </c:pt>
                <c:pt idx="27">
                  <c:v>1.9487914023647024</c:v>
                </c:pt>
                <c:pt idx="28">
                  <c:v>1.7379429374660749</c:v>
                </c:pt>
                <c:pt idx="29">
                  <c:v>1.3882295525632804</c:v>
                </c:pt>
                <c:pt idx="30">
                  <c:v>1.0985997717884555</c:v>
                </c:pt>
                <c:pt idx="31">
                  <c:v>1.4655975145301925</c:v>
                </c:pt>
                <c:pt idx="32">
                  <c:v>1.8809261300992253</c:v>
                </c:pt>
                <c:pt idx="33">
                  <c:v>1.9672578564857046</c:v>
                </c:pt>
                <c:pt idx="34">
                  <c:v>1.7718276758954765</c:v>
                </c:pt>
                <c:pt idx="35">
                  <c:v>1.4830452682121686</c:v>
                </c:pt>
                <c:pt idx="36">
                  <c:v>1.4671811289849179</c:v>
                </c:pt>
                <c:pt idx="37">
                  <c:v>1.8050147067179001</c:v>
                </c:pt>
                <c:pt idx="38">
                  <c:v>1.3504256349618382</c:v>
                </c:pt>
                <c:pt idx="39">
                  <c:v>1.3484148255674233</c:v>
                </c:pt>
                <c:pt idx="40">
                  <c:v>1.4742434055066367</c:v>
                </c:pt>
                <c:pt idx="41">
                  <c:v>1.6864254779299204</c:v>
                </c:pt>
                <c:pt idx="42">
                  <c:v>1.2969841421724304</c:v>
                </c:pt>
                <c:pt idx="43">
                  <c:v>1.0566413436357003</c:v>
                </c:pt>
                <c:pt idx="44">
                  <c:v>0.82283563145943983</c:v>
                </c:pt>
                <c:pt idx="45">
                  <c:v>1.0464910118530346</c:v>
                </c:pt>
                <c:pt idx="46">
                  <c:v>1.2451291188949165</c:v>
                </c:pt>
                <c:pt idx="47">
                  <c:v>1.3121603598081899</c:v>
                </c:pt>
                <c:pt idx="48">
                  <c:v>1.009285772547952</c:v>
                </c:pt>
                <c:pt idx="49">
                  <c:v>1.4056190320386408</c:v>
                </c:pt>
                <c:pt idx="50">
                  <c:v>1.8253040375846075</c:v>
                </c:pt>
                <c:pt idx="51">
                  <c:v>1.9728926703263872</c:v>
                </c:pt>
                <c:pt idx="52">
                  <c:v>1.9243261846888515</c:v>
                </c:pt>
                <c:pt idx="53">
                  <c:v>1.8595963933018433</c:v>
                </c:pt>
                <c:pt idx="54">
                  <c:v>1.7313755054485735</c:v>
                </c:pt>
                <c:pt idx="55">
                  <c:v>1.6767718288630773</c:v>
                </c:pt>
                <c:pt idx="56">
                  <c:v>1.629655623980919</c:v>
                </c:pt>
                <c:pt idx="57">
                  <c:v>1.4224690303289211</c:v>
                </c:pt>
                <c:pt idx="58">
                  <c:v>0.96455761996259159</c:v>
                </c:pt>
                <c:pt idx="59">
                  <c:v>0.40971065247696892</c:v>
                </c:pt>
                <c:pt idx="60">
                  <c:v>-0.33963497730813419</c:v>
                </c:pt>
                <c:pt idx="61">
                  <c:v>-0.29064348297658249</c:v>
                </c:pt>
                <c:pt idx="62">
                  <c:v>-0.20806197878782129</c:v>
                </c:pt>
                <c:pt idx="63">
                  <c:v>-0.29377252889185579</c:v>
                </c:pt>
                <c:pt idx="64">
                  <c:v>-9.6951916064924593E-2</c:v>
                </c:pt>
                <c:pt idx="65">
                  <c:v>6.6947932193128779E-2</c:v>
                </c:pt>
                <c:pt idx="66">
                  <c:v>0.2417249220921347</c:v>
                </c:pt>
                <c:pt idx="67">
                  <c:v>0.23412793660015918</c:v>
                </c:pt>
                <c:pt idx="68">
                  <c:v>2.8640020216474937E-2</c:v>
                </c:pt>
                <c:pt idx="69">
                  <c:v>0.31647839718460524</c:v>
                </c:pt>
                <c:pt idx="70">
                  <c:v>0.7470836225724975</c:v>
                </c:pt>
                <c:pt idx="71">
                  <c:v>1.2839354709538231</c:v>
                </c:pt>
                <c:pt idx="72">
                  <c:v>0.98155025452320022</c:v>
                </c:pt>
                <c:pt idx="73">
                  <c:v>0.57632979625046321</c:v>
                </c:pt>
                <c:pt idx="74">
                  <c:v>0.78654824698800585</c:v>
                </c:pt>
                <c:pt idx="75">
                  <c:v>0.84008084354074697</c:v>
                </c:pt>
                <c:pt idx="76">
                  <c:v>0.79947150725625526</c:v>
                </c:pt>
                <c:pt idx="77">
                  <c:v>0.91919641731854629</c:v>
                </c:pt>
                <c:pt idx="78">
                  <c:v>0.86878710094819844</c:v>
                </c:pt>
                <c:pt idx="79">
                  <c:v>1.2829581722793471</c:v>
                </c:pt>
                <c:pt idx="80">
                  <c:v>1.4482633879183693</c:v>
                </c:pt>
                <c:pt idx="81">
                  <c:v>1.5645941256296814</c:v>
                </c:pt>
                <c:pt idx="82">
                  <c:v>1.7938181619357341</c:v>
                </c:pt>
                <c:pt idx="83">
                  <c:v>2.0976049012842335</c:v>
                </c:pt>
                <c:pt idx="84">
                  <c:v>2.6468803721306333</c:v>
                </c:pt>
                <c:pt idx="85">
                  <c:v>2.4890793010752699</c:v>
                </c:pt>
                <c:pt idx="86">
                  <c:v>2.0502778335676597</c:v>
                </c:pt>
                <c:pt idx="87">
                  <c:v>1.9352387949423511</c:v>
                </c:pt>
                <c:pt idx="88">
                  <c:v>1.5743770345763464</c:v>
                </c:pt>
                <c:pt idx="89">
                  <c:v>1.6917880392001816</c:v>
                </c:pt>
                <c:pt idx="90">
                  <c:v>1.5373422852273055</c:v>
                </c:pt>
                <c:pt idx="91">
                  <c:v>1.6614422662288186</c:v>
                </c:pt>
                <c:pt idx="92">
                  <c:v>1.9417475728155331</c:v>
                </c:pt>
                <c:pt idx="93">
                  <c:v>1.9006222471965817</c:v>
                </c:pt>
                <c:pt idx="94">
                  <c:v>1.9152066667490919</c:v>
                </c:pt>
                <c:pt idx="95">
                  <c:v>1.7186743179896435</c:v>
                </c:pt>
                <c:pt idx="96">
                  <c:v>1.9888855192085497</c:v>
                </c:pt>
                <c:pt idx="97">
                  <c:v>2.3112689223098837</c:v>
                </c:pt>
                <c:pt idx="98">
                  <c:v>2.2048134057896851</c:v>
                </c:pt>
                <c:pt idx="99">
                  <c:v>2.5503680267536577</c:v>
                </c:pt>
                <c:pt idx="100">
                  <c:v>2.7149895766352738</c:v>
                </c:pt>
                <c:pt idx="101">
                  <c:v>2.7738768357742138</c:v>
                </c:pt>
                <c:pt idx="102">
                  <c:v>2.4597953365445457</c:v>
                </c:pt>
                <c:pt idx="103">
                  <c:v>2.1214519041532265</c:v>
                </c:pt>
                <c:pt idx="104">
                  <c:v>2.2528038406331774</c:v>
                </c:pt>
                <c:pt idx="105">
                  <c:v>2.2193105902525101</c:v>
                </c:pt>
                <c:pt idx="106">
                  <c:v>1.9325679465708845</c:v>
                </c:pt>
                <c:pt idx="107">
                  <c:v>1.5703671556986043</c:v>
                </c:pt>
                <c:pt idx="108">
                  <c:v>1.2780077666323386</c:v>
                </c:pt>
                <c:pt idx="109">
                  <c:v>1.5005389118388335</c:v>
                </c:pt>
                <c:pt idx="110">
                  <c:v>1.5885575897085502</c:v>
                </c:pt>
                <c:pt idx="111">
                  <c:v>1.762017927206605</c:v>
                </c:pt>
                <c:pt idx="112">
                  <c:v>1.7018699854193686</c:v>
                </c:pt>
                <c:pt idx="113">
                  <c:v>1.5703742625809092</c:v>
                </c:pt>
                <c:pt idx="114">
                  <c:v>1.5981689799454024</c:v>
                </c:pt>
                <c:pt idx="115">
                  <c:v>1.5373817322410055</c:v>
                </c:pt>
                <c:pt idx="116">
                  <c:v>1.4791986454196104</c:v>
                </c:pt>
                <c:pt idx="117">
                  <c:v>1.840898833701532</c:v>
                </c:pt>
                <c:pt idx="118">
                  <c:v>1.9923486847571059</c:v>
                </c:pt>
                <c:pt idx="119">
                  <c:v>2.333826636804659</c:v>
                </c:pt>
                <c:pt idx="120">
                  <c:v>2.2560219799306669</c:v>
                </c:pt>
                <c:pt idx="121">
                  <c:v>1.9850355229305894</c:v>
                </c:pt>
                <c:pt idx="122">
                  <c:v>1.1414084816093295</c:v>
                </c:pt>
                <c:pt idx="123">
                  <c:v>0.31415253241411367</c:v>
                </c:pt>
                <c:pt idx="124">
                  <c:v>0.27786595808887427</c:v>
                </c:pt>
                <c:pt idx="125">
                  <c:v>0.50882922345854009</c:v>
                </c:pt>
                <c:pt idx="126">
                  <c:v>0.86659715143775351</c:v>
                </c:pt>
                <c:pt idx="127">
                  <c:v>1.1305558046243558</c:v>
                </c:pt>
                <c:pt idx="128">
                  <c:v>1.0826297211985469</c:v>
                </c:pt>
                <c:pt idx="129">
                  <c:v>0.96313852049820792</c:v>
                </c:pt>
                <c:pt idx="130">
                  <c:v>0.84952207133355273</c:v>
                </c:pt>
                <c:pt idx="131">
                  <c:v>1.1573636198690007</c:v>
                </c:pt>
                <c:pt idx="132">
                  <c:v>1.312256989446392</c:v>
                </c:pt>
                <c:pt idx="133">
                  <c:v>2.1361826099083991</c:v>
                </c:pt>
                <c:pt idx="134">
                  <c:v>3.4448557549630721</c:v>
                </c:pt>
                <c:pt idx="135">
                  <c:v>4.2217080682226849</c:v>
                </c:pt>
                <c:pt idx="136">
                  <c:v>4.4586086401593894</c:v>
                </c:pt>
                <c:pt idx="137">
                  <c:v>4.7549539643330085</c:v>
                </c:pt>
                <c:pt idx="138">
                  <c:v>4.7619414751109312</c:v>
                </c:pt>
                <c:pt idx="139">
                  <c:v>4.9382953439808697</c:v>
                </c:pt>
                <c:pt idx="140">
                  <c:v>5.2795770805959652</c:v>
                </c:pt>
                <c:pt idx="141">
                  <c:v>6.0230893398718566</c:v>
                </c:pt>
                <c:pt idx="142">
                  <c:v>6.364035338790619</c:v>
                </c:pt>
                <c:pt idx="143">
                  <c:v>6.9434608794974428</c:v>
                </c:pt>
                <c:pt idx="144">
                  <c:v>7.1920588079108505</c:v>
                </c:pt>
                <c:pt idx="145">
                  <c:v>7.4348656545142999</c:v>
                </c:pt>
                <c:pt idx="146">
                  <c:v>7.8006524918438291</c:v>
                </c:pt>
                <c:pt idx="147">
                  <c:v>7.512553828731483</c:v>
                </c:pt>
                <c:pt idx="148">
                  <c:v>7.6541530682771475</c:v>
                </c:pt>
                <c:pt idx="149">
                  <c:v>8.4499786579532277</c:v>
                </c:pt>
                <c:pt idx="150">
                  <c:v>7.9737603987246608</c:v>
                </c:pt>
                <c:pt idx="151">
                  <c:v>7.7700089041995657</c:v>
                </c:pt>
                <c:pt idx="152">
                  <c:v>7.2388453721584423</c:v>
                </c:pt>
                <c:pt idx="153">
                  <c:v>6.9161245878347044</c:v>
                </c:pt>
                <c:pt idx="154">
                  <c:v>6.3053825915759809</c:v>
                </c:pt>
                <c:pt idx="155">
                  <c:v>5.8000912954398354</c:v>
                </c:pt>
                <c:pt idx="156">
                  <c:v>5.5957274867362239</c:v>
                </c:pt>
                <c:pt idx="157">
                  <c:v>4.9312628708187312</c:v>
                </c:pt>
                <c:pt idx="158">
                  <c:v>4.5725907882928851</c:v>
                </c:pt>
                <c:pt idx="159">
                  <c:v>3.9997528049768638</c:v>
                </c:pt>
                <c:pt idx="160">
                  <c:v>2.9064086208300477</c:v>
                </c:pt>
                <c:pt idx="161">
                  <c:v>3.1269940399418994</c:v>
                </c:pt>
                <c:pt idx="162">
                  <c:v>3.0570228904239549</c:v>
                </c:pt>
                <c:pt idx="163">
                  <c:v>3.2811872974549683</c:v>
                </c:pt>
                <c:pt idx="164">
                  <c:v>3.1860450288099695</c:v>
                </c:pt>
                <c:pt idx="165">
                  <c:v>3.021118694699898</c:v>
                </c:pt>
                <c:pt idx="166">
                  <c:v>2.985718585905861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94-4436-9E47-B226749682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04103695"/>
        <c:axId val="1112835471"/>
      </c:lineChart>
      <c:dateAx>
        <c:axId val="904103695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2835471"/>
        <c:crosses val="autoZero"/>
        <c:auto val="1"/>
        <c:lblOffset val="100"/>
        <c:baseTimeUnit val="months"/>
      </c:dateAx>
      <c:valAx>
        <c:axId val="1112835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4103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63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the end of 2021, lost almost 15%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39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August CPI </a:t>
            </a:r>
            <a:r>
              <a:rPr lang="en-US" dirty="0" err="1"/>
              <a:t>yoy</a:t>
            </a:r>
            <a:r>
              <a:rPr lang="en-US" dirty="0"/>
              <a:t> 8.3% down from 8.5 and Core 6.3 up from 6.3 in </a:t>
            </a:r>
            <a:r>
              <a:rPr lang="en-US" dirty="0" err="1"/>
              <a:t>JUly</a:t>
            </a:r>
            <a:endParaRPr dirty="0"/>
          </a:p>
        </p:txBody>
      </p:sp>
      <p:sp>
        <p:nvSpPr>
          <p:cNvPr id="249" name="Google Shape;249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But, note that low wage workers are doing relatively the best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5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63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FRED, </a:t>
            </a:r>
          </a:p>
          <a:p>
            <a:r>
              <a:rPr lang="en-US" dirty="0"/>
              <a:t>https://</a:t>
            </a:r>
            <a:r>
              <a:rPr lang="en-US" dirty="0" err="1"/>
              <a:t>fred.stlouisfed.org</a:t>
            </a:r>
            <a:r>
              <a:rPr lang="en-US" dirty="0"/>
              <a:t>/series/BOPGSTB</a:t>
            </a:r>
          </a:p>
          <a:p>
            <a:r>
              <a:rPr lang="en-US" dirty="0"/>
              <a:t>Jun 12,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36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Largely explained by baby boomer retirements and a little </a:t>
            </a:r>
            <a:r>
              <a:rPr lang="en-US"/>
              <a:t>excess retirements due to COVID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CBO Jan 2020 projections:  LF, 62.5, vs 62.6; Total employment; 154.8 million vs actual 155.6.  Civilian Labor Force;  160 vs 166.7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25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1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Fed policy rate 4.5 to 4.25.  Concerns with inflation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69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36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/NEED%20Dropbox/Presentations/GenderPayGap/Charts/Ratio.pn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nfo@NEEDEc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/NEED%20Dropbox/Presentations/GenderPayGap/Charts/Ratio.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</a:t>
            </a:r>
            <a:r>
              <a:rPr lang="en-US" sz="3600" i="1" dirty="0"/>
              <a:t>Winter</a:t>
            </a:r>
            <a:r>
              <a:rPr lang="en-US" sz="3600" b="1" i="1" dirty="0"/>
              <a:t> 2024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Connecticut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January  2024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4205440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2AB8D2E-8642-6A38-8E1C-8218D31641C0}"/>
              </a:ext>
            </a:extLst>
          </p:cNvPr>
          <p:cNvSpPr/>
          <p:nvPr/>
        </p:nvSpPr>
        <p:spPr>
          <a:xfrm>
            <a:off x="4840224" y="304800"/>
            <a:ext cx="6047232" cy="592531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FAF4C6-6786-7157-D736-843814654ACF}"/>
              </a:ext>
            </a:extLst>
          </p:cNvPr>
          <p:cNvSpPr/>
          <p:nvPr/>
        </p:nvSpPr>
        <p:spPr>
          <a:xfrm>
            <a:off x="4840224" y="1938047"/>
            <a:ext cx="2810256" cy="2712720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TRADE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C6BFB3-27BC-4FD9-44AA-35D78FA136CE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Wh</a:t>
            </a:r>
            <a:r>
              <a:rPr lang="en-US"/>
              <a:t>at is Globalization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8B158B-D322-C45F-8277-519352701AB0}"/>
              </a:ext>
            </a:extLst>
          </p:cNvPr>
          <p:cNvSpPr txBox="1"/>
          <p:nvPr/>
        </p:nvSpPr>
        <p:spPr>
          <a:xfrm>
            <a:off x="6715087" y="1555068"/>
            <a:ext cx="39068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800" dirty="0">
                <a:solidFill>
                  <a:srgbClr val="0C4C88"/>
                </a:solidFill>
              </a:rPr>
              <a:t>Global Value Chains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216705-220C-836F-7EA1-9E93A30898A9}"/>
              </a:ext>
            </a:extLst>
          </p:cNvPr>
          <p:cNvSpPr txBox="1"/>
          <p:nvPr/>
        </p:nvSpPr>
        <p:spPr>
          <a:xfrm>
            <a:off x="7650480" y="2530763"/>
            <a:ext cx="3755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800" dirty="0">
                <a:solidFill>
                  <a:srgbClr val="0C4C88"/>
                </a:solidFill>
              </a:rPr>
              <a:t>Foreign Direct Investment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19CDC1-7ECE-62BD-0B38-CE267B41FD17}"/>
              </a:ext>
            </a:extLst>
          </p:cNvPr>
          <p:cNvSpPr txBox="1"/>
          <p:nvPr/>
        </p:nvSpPr>
        <p:spPr>
          <a:xfrm>
            <a:off x="7674864" y="3459632"/>
            <a:ext cx="2810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800" dirty="0">
                <a:solidFill>
                  <a:srgbClr val="0C4C88"/>
                </a:solidFill>
              </a:rPr>
              <a:t>Financial Flows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9F8554-E20F-9F16-E631-91A1E6210B43}"/>
              </a:ext>
            </a:extLst>
          </p:cNvPr>
          <p:cNvSpPr txBox="1"/>
          <p:nvPr/>
        </p:nvSpPr>
        <p:spPr>
          <a:xfrm>
            <a:off x="6108192" y="5076403"/>
            <a:ext cx="2962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800" dirty="0">
                <a:solidFill>
                  <a:srgbClr val="0C4C88"/>
                </a:solidFill>
              </a:rPr>
              <a:t>International Travel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B9E60F-DDF7-2E81-FE3D-BACAF8221D51}"/>
              </a:ext>
            </a:extLst>
          </p:cNvPr>
          <p:cNvSpPr txBox="1"/>
          <p:nvPr/>
        </p:nvSpPr>
        <p:spPr>
          <a:xfrm>
            <a:off x="7260336" y="4270842"/>
            <a:ext cx="2426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800" dirty="0">
                <a:solidFill>
                  <a:srgbClr val="0C4C88"/>
                </a:solidFill>
              </a:rPr>
              <a:t>Migration</a:t>
            </a:r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1776790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US Economy: Update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2299F7-B118-F94E-8862-E4A57C984DB5}"/>
              </a:ext>
            </a:extLst>
          </p:cNvPr>
          <p:cNvSpPr txBox="1">
            <a:spLocks/>
          </p:cNvSpPr>
          <p:nvPr/>
        </p:nvSpPr>
        <p:spPr>
          <a:xfrm>
            <a:off x="1547649" y="3566728"/>
            <a:ext cx="9144000" cy="248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Geoffrey Woglom,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Professor of Economics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Amherst College, emeritus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January 8,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D7F51-049F-674F-8A06-04B9CAEBB587}"/>
              </a:ext>
            </a:extLst>
          </p:cNvPr>
          <p:cNvSpPr txBox="1"/>
          <p:nvPr/>
        </p:nvSpPr>
        <p:spPr>
          <a:xfrm>
            <a:off x="3774831" y="550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5CDB93-4391-C1B8-AD42-C473313FD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26085" cy="193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C2DAEF-4540-71B6-51EA-1585F24F0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646" y="4309986"/>
            <a:ext cx="3746354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27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33307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D. Haveman, NEED</a:t>
            </a:r>
          </a:p>
          <a:p>
            <a:pPr lvl="1"/>
            <a:r>
              <a:rPr lang="en-US" dirty="0"/>
              <a:t>Scott Baier, Clemson University</a:t>
            </a:r>
          </a:p>
          <a:p>
            <a:pPr lvl="1"/>
            <a:r>
              <a:rPr lang="en-US" dirty="0"/>
              <a:t>Geoffrey </a:t>
            </a:r>
            <a:r>
              <a:rPr lang="en-US" dirty="0" err="1"/>
              <a:t>Woglom</a:t>
            </a:r>
            <a:r>
              <a:rPr lang="en-US" dirty="0"/>
              <a:t>, Amherst College (Emeritus)</a:t>
            </a:r>
          </a:p>
          <a:p>
            <a:pPr lvl="1"/>
            <a:r>
              <a:rPr lang="en-US" dirty="0"/>
              <a:t>Brian </a:t>
            </a:r>
            <a:r>
              <a:rPr lang="en-US" dirty="0" err="1"/>
              <a:t>Dombeck</a:t>
            </a:r>
            <a:r>
              <a:rPr lang="en-US" dirty="0"/>
              <a:t>, Lewis &amp; Clark College</a:t>
            </a:r>
          </a:p>
          <a:p>
            <a:pPr lvl="1"/>
            <a:r>
              <a:rPr lang="en-US" dirty="0"/>
              <a:t>Doris </a:t>
            </a:r>
            <a:r>
              <a:rPr lang="en-US" dirty="0" err="1"/>
              <a:t>Geide</a:t>
            </a:r>
            <a:r>
              <a:rPr lang="en-US" dirty="0"/>
              <a:t>-Stevenson, Weber State</a:t>
            </a:r>
          </a:p>
          <a:p>
            <a:endParaRPr lang="en-US" dirty="0"/>
          </a:p>
          <a:p>
            <a:r>
              <a:rPr lang="en-US" dirty="0"/>
              <a:t>Disclaimer</a:t>
            </a:r>
          </a:p>
          <a:p>
            <a:pPr lvl="1"/>
            <a:r>
              <a:rPr lang="en-US" sz="1800" dirty="0"/>
              <a:t>NEED presentations are designed to be nonpartisan.</a:t>
            </a:r>
          </a:p>
          <a:p>
            <a:pPr lvl="1"/>
            <a:r>
              <a:rPr lang="en-US" sz="1800" dirty="0"/>
              <a:t>It is, however, inevitable that the presenter will be asked for and will provide their own views.</a:t>
            </a:r>
          </a:p>
          <a:p>
            <a:pPr lvl="1"/>
            <a:r>
              <a:rPr lang="en-US" sz="1800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29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Out</a:t>
            </a:r>
            <a:r>
              <a:rPr lang="en-US">
                <a:solidFill>
                  <a:srgbClr val="1E4E79"/>
                </a:solidFill>
              </a:rPr>
              <a:t>line for the Talk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838200" y="15707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Summary of the state of the macroeconomy.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The Effect of M&amp;F policies on the recovery.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Explain why there was a major change in the outlook on 11/1.</a:t>
            </a: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Describe an unprecedented monetary policy achievement that may be unfolding</a:t>
            </a:r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C67AC-658C-4FC3-3118-64ED0E10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0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Gro</a:t>
            </a:r>
            <a:r>
              <a:rPr lang="en-US" dirty="0"/>
              <a:t>ss Domestic Product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C9CE153-EBA0-9D32-4089-8B4087876F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208874" y="2432680"/>
          <a:ext cx="4144926" cy="33301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2463">
                  <a:extLst>
                    <a:ext uri="{9D8B030D-6E8A-4147-A177-3AD203B41FA5}">
                      <a16:colId xmlns:a16="http://schemas.microsoft.com/office/drawing/2014/main" val="310364770"/>
                    </a:ext>
                  </a:extLst>
                </a:gridCol>
                <a:gridCol w="2072463">
                  <a:extLst>
                    <a:ext uri="{9D8B030D-6E8A-4147-A177-3AD203B41FA5}">
                      <a16:colId xmlns:a16="http://schemas.microsoft.com/office/drawing/2014/main" val="3936927986"/>
                    </a:ext>
                  </a:extLst>
                </a:gridCol>
              </a:tblGrid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Consumption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67.8%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3085891583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Investment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17.7%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424929756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Exports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11.0%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205205792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Imports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-13.8%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3884701282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Government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17.3%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4106861703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2097790973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GDP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100.0%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50969351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0BD8E-AC36-5643-EBE1-28C938AF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26CC69B-95D3-5AA3-32B0-6C8D55F5A700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520807060"/>
              </p:ext>
            </p:extLst>
          </p:nvPr>
        </p:nvGraphicFramePr>
        <p:xfrm>
          <a:off x="747696" y="1491894"/>
          <a:ext cx="6546196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4567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ABD44-CC26-5F4A-F85C-63A38A8EB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e Size of the World Economies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800C61-E75D-8ED0-1770-59957CDD6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7299" y="1211594"/>
            <a:ext cx="5637402" cy="51206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79197-A5C5-2DF4-ACCA-30039CED2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0B921-B2F0-D9E4-3445-A9A96AC8C2D0}"/>
              </a:ext>
            </a:extLst>
          </p:cNvPr>
          <p:cNvSpPr txBox="1"/>
          <p:nvPr/>
        </p:nvSpPr>
        <p:spPr>
          <a:xfrm>
            <a:off x="3103445" y="6434241"/>
            <a:ext cx="8912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https://www.visualcapitalist.com/visualizing-the-105-trillion-world-economy-in-one-chart/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31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449DC-7AD7-9F27-29DF-87D5AE15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Dif</a:t>
            </a:r>
            <a:r>
              <a:rPr lang="en-US" dirty="0"/>
              <a:t>ferent Breakdown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2D73F-F438-130A-119F-CA23949B2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pic>
        <p:nvPicPr>
          <p:cNvPr id="1026" name="Picture 2" descr="U.S. GDP by industry in 2023">
            <a:extLst>
              <a:ext uri="{FF2B5EF4-FFF2-40B4-BE49-F238E27FC236}">
                <a16:creationId xmlns:a16="http://schemas.microsoft.com/office/drawing/2014/main" id="{F3D4FB76-FEA6-A7A4-08C8-CA25C126A3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327" y="1076445"/>
            <a:ext cx="4754879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804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753976" y="362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and ‘Potential’ during the Recovery</a:t>
            </a:r>
            <a:endParaRPr dirty="0"/>
          </a:p>
        </p:txBody>
      </p:sp>
      <p:sp>
        <p:nvSpPr>
          <p:cNvPr id="132" name="Google Shape;132;p21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133" name="Google Shape;133;p21"/>
          <p:cNvSpPr txBox="1"/>
          <p:nvPr/>
        </p:nvSpPr>
        <p:spPr>
          <a:xfrm>
            <a:off x="8347336" y="6133488"/>
            <a:ext cx="38446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Fred, St Louis Fed</a:t>
            </a: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AAF605-F3B3-ED8B-3A84-1F9E0882AC39}"/>
              </a:ext>
            </a:extLst>
          </p:cNvPr>
          <p:cNvSpPr txBox="1"/>
          <p:nvPr/>
        </p:nvSpPr>
        <p:spPr>
          <a:xfrm>
            <a:off x="3087494" y="3244334"/>
            <a:ext cx="6174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A22A6D-855B-B39E-AC55-F603A95BA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1432" y="1354872"/>
            <a:ext cx="10515600" cy="478559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B16752-7562-978F-4EB0-3E4DFAA87875}"/>
              </a:ext>
            </a:extLst>
          </p:cNvPr>
          <p:cNvSpPr txBox="1"/>
          <p:nvPr/>
        </p:nvSpPr>
        <p:spPr>
          <a:xfrm>
            <a:off x="4071257" y="2474564"/>
            <a:ext cx="451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Grey bars are recessions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85C13-F1B9-1CAD-E367-320FCF56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employment is Near Record Lows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F9BCB-6CD5-3CC6-FFD8-28B6C96CE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ECF8CD-6839-7A85-C8C8-9CD90C32F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8269" y="1163129"/>
            <a:ext cx="9975461" cy="4937760"/>
          </a:xfrm>
        </p:spPr>
      </p:pic>
    </p:spTree>
    <p:extLst>
      <p:ext uri="{BB962C8B-B14F-4D97-AF65-F5344CB8AC3E}">
        <p14:creationId xmlns:p14="http://schemas.microsoft.com/office/powerpoint/2010/main" val="1330748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>
            <a:spLocks noGrp="1"/>
          </p:cNvSpPr>
          <p:nvPr>
            <p:ph type="title"/>
          </p:nvPr>
        </p:nvSpPr>
        <p:spPr>
          <a:xfrm>
            <a:off x="802104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Wh</a:t>
            </a:r>
            <a:r>
              <a:rPr lang="en-US" dirty="0"/>
              <a:t>ere Have All the Workers Gone?</a:t>
            </a:r>
            <a:endParaRPr dirty="0"/>
          </a:p>
        </p:txBody>
      </p:sp>
      <p:sp>
        <p:nvSpPr>
          <p:cNvPr id="198" name="Google Shape;198;p29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3ADCC-A943-7CA2-67C6-70E5772E163D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" y="1325563"/>
            <a:ext cx="12192000" cy="461772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9C67F8-D838-4A62-1586-A0347AC911F6}"/>
              </a:ext>
            </a:extLst>
          </p:cNvPr>
          <p:cNvCxnSpPr>
            <a:cxnSpLocks/>
          </p:cNvCxnSpPr>
          <p:nvPr/>
        </p:nvCxnSpPr>
        <p:spPr>
          <a:xfrm flipV="1">
            <a:off x="6371863" y="1794076"/>
            <a:ext cx="5584785" cy="1949779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nonpartisan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5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CC3E4-6D07-DE37-4A25-5E42FBD3D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Great Resignation?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561E6-69FB-61F4-61C9-84D006898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7EDDF19-1DDC-7AA4-5727-699AB4EC0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72543"/>
            <a:ext cx="10515600" cy="4479402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8F696B-640B-641D-51FD-D4031D0C2FE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672543"/>
            <a:ext cx="1088136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2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5DDB0-0238-7B50-0FF1-ABD54DDBF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is Connecticut Doing?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DCAD8-0F27-9DC4-3AF2-3777674F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04169D-8584-D582-A034-98D3A40C9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79041"/>
            <a:ext cx="10515600" cy="4734046"/>
          </a:xfrm>
        </p:spPr>
      </p:pic>
    </p:spTree>
    <p:extLst>
      <p:ext uri="{BB962C8B-B14F-4D97-AF65-F5344CB8AC3E}">
        <p14:creationId xmlns:p14="http://schemas.microsoft.com/office/powerpoint/2010/main" val="3892612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A21BF-5977-7414-CC52-F6472E07C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04" y="25947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Market in Connecticut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9CB39-1E6A-FE68-F1ED-EDE5E7C8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275D4C-7410-9E10-F1A8-F3211A1C8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89904"/>
            <a:ext cx="10515600" cy="4386805"/>
          </a:xfrm>
        </p:spPr>
      </p:pic>
    </p:spTree>
    <p:extLst>
      <p:ext uri="{BB962C8B-B14F-4D97-AF65-F5344CB8AC3E}">
        <p14:creationId xmlns:p14="http://schemas.microsoft.com/office/powerpoint/2010/main" val="3952919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3B4C3-D6EB-A942-1582-F35495FDB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Ove</a:t>
            </a:r>
            <a:r>
              <a:rPr lang="en-US" dirty="0"/>
              <a:t>rall Good News on the Real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F28E7-2F1C-1249-5692-E26F5EE23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GDP is very close to its potential.</a:t>
            </a:r>
          </a:p>
          <a:p>
            <a:r>
              <a:rPr lang="en-US" dirty="0"/>
              <a:t>The labor market as measured by the unemployment rate is fully recovered.</a:t>
            </a:r>
          </a:p>
          <a:p>
            <a:r>
              <a:rPr lang="en-US" dirty="0"/>
              <a:t>There was no apparent Great Resignation</a:t>
            </a:r>
          </a:p>
          <a:p>
            <a:endParaRPr lang="en-US" dirty="0"/>
          </a:p>
          <a:p>
            <a:r>
              <a:rPr lang="en-US" dirty="0"/>
              <a:t>But there is also a </a:t>
            </a:r>
            <a:r>
              <a:rPr lang="en-US" i="1" dirty="0"/>
              <a:t>nominal </a:t>
            </a:r>
            <a:r>
              <a:rPr lang="en-US" dirty="0"/>
              <a:t>side: interest rates, asset prices, inflation and wages.</a:t>
            </a:r>
          </a:p>
          <a:p>
            <a:r>
              <a:rPr lang="en-US" dirty="0"/>
              <a:t>News isn’t so good, but is getting better.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FAB1F-45B3-1D27-F3E2-B2A5A2E1F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48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602C0-8FBB-9802-1D05-3C5CE313F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4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</a:t>
            </a:r>
            <a:r>
              <a:rPr lang="en-US" dirty="0"/>
              <a:t>rest Rates: Era of Falling Rates Over?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5E0BC-69DB-F19A-E9BE-5DD45F271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15E9CEF-6E6C-00C8-290F-703ABA145866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6720" y="1253130"/>
            <a:ext cx="11338560" cy="4846320"/>
          </a:xfr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8907EE-73F7-EB4D-51A7-0CB8E29C760C}"/>
              </a:ext>
            </a:extLst>
          </p:cNvPr>
          <p:cNvCxnSpPr>
            <a:cxnSpLocks/>
          </p:cNvCxnSpPr>
          <p:nvPr/>
        </p:nvCxnSpPr>
        <p:spPr>
          <a:xfrm>
            <a:off x="1458686" y="3029857"/>
            <a:ext cx="7322457" cy="798286"/>
          </a:xfrm>
          <a:prstGeom prst="line">
            <a:avLst/>
          </a:prstGeom>
          <a:ln w="2222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83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C1E63-A53F-A5D2-FB9C-6B41FDEF1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04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rtgage Rates are Having an Effect 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9116D-4F45-A82F-4CD4-594D93F99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654738C-0E95-FF1C-3224-1C8C3BBA9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41342"/>
            <a:ext cx="10515600" cy="4618495"/>
          </a:xfrm>
        </p:spPr>
      </p:pic>
    </p:spTree>
    <p:extLst>
      <p:ext uri="{BB962C8B-B14F-4D97-AF65-F5344CB8AC3E}">
        <p14:creationId xmlns:p14="http://schemas.microsoft.com/office/powerpoint/2010/main" val="1523004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0C882-3471-06DA-3DB8-E949BEAE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6" y="-98581"/>
            <a:ext cx="9742714" cy="156815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Nat</a:t>
            </a:r>
            <a:r>
              <a:rPr lang="en-US" dirty="0"/>
              <a:t>ional Housing Market and Closer to Home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06AC4-DDD6-C817-6BDB-386A9E21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7083F5-C772-C36B-496C-E54873B89FC5}"/>
              </a:ext>
            </a:extLst>
          </p:cNvPr>
          <p:cNvSpPr txBox="1"/>
          <p:nvPr/>
        </p:nvSpPr>
        <p:spPr>
          <a:xfrm>
            <a:off x="7879380" y="6410685"/>
            <a:ext cx="413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https://www.zillow.com/research/data/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81B20BF-C153-C941-EA49-04594B0DEB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0989348"/>
              </p:ext>
            </p:extLst>
          </p:nvPr>
        </p:nvGraphicFramePr>
        <p:xfrm>
          <a:off x="838200" y="1006998"/>
          <a:ext cx="10515600" cy="5403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57066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1361C-07CD-D14E-053C-8DD7F1648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 Prices:  Fear Giving Way to Greed?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84DAC-44E6-C6A7-814B-87B6D7DED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149743C-12BE-3258-11F6-6D9242536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58319"/>
            <a:ext cx="10515600" cy="4409267"/>
          </a:xfrm>
        </p:spPr>
      </p:pic>
    </p:spTree>
    <p:extLst>
      <p:ext uri="{BB962C8B-B14F-4D97-AF65-F5344CB8AC3E}">
        <p14:creationId xmlns:p14="http://schemas.microsoft.com/office/powerpoint/2010/main" val="2704677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Infl</a:t>
            </a:r>
            <a:r>
              <a:rPr lang="en-US" dirty="0"/>
              <a:t>ation during the Recovery (CPI)</a:t>
            </a:r>
            <a:endParaRPr dirty="0"/>
          </a:p>
        </p:txBody>
      </p:sp>
      <p:sp>
        <p:nvSpPr>
          <p:cNvPr id="252" name="Google Shape;252;p36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6FCB5-4D02-66CB-871D-64AF1AE7B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907" y="1390617"/>
            <a:ext cx="9002186" cy="448056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1FA18-9357-0477-EF8B-0E18E9300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’s Measure (PCE)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16646-1D1B-1231-90AF-9C1E2DA87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7C38560-6C25-7F14-93AA-D63327CF6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640" y="951311"/>
            <a:ext cx="10500532" cy="521208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BB446A-76B6-7D6A-4A04-2BB53D0FA394}"/>
              </a:ext>
            </a:extLst>
          </p:cNvPr>
          <p:cNvSpPr txBox="1"/>
          <p:nvPr/>
        </p:nvSpPr>
        <p:spPr>
          <a:xfrm>
            <a:off x="7600220" y="4283651"/>
            <a:ext cx="290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Looks Promising?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929EC9-C300-CB32-2B0C-C6D74E5425BD}"/>
              </a:ext>
            </a:extLst>
          </p:cNvPr>
          <p:cNvSpPr txBox="1"/>
          <p:nvPr/>
        </p:nvSpPr>
        <p:spPr>
          <a:xfrm>
            <a:off x="2473779" y="2343150"/>
            <a:ext cx="4188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Fed Doesn’t React until 3/2022</a:t>
            </a:r>
          </a:p>
        </p:txBody>
      </p:sp>
    </p:spTree>
    <p:extLst>
      <p:ext uri="{BB962C8B-B14F-4D97-AF65-F5344CB8AC3E}">
        <p14:creationId xmlns:p14="http://schemas.microsoft.com/office/powerpoint/2010/main" val="255058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652+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48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748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1A076-B417-8146-DD56-20B9CA564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Special about Measuring Over 1 Year?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0333A-D97E-6AFD-114C-6F06E1EB3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BF15B71-4D62-5974-1C34-779940BDC5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2440791"/>
              </p:ext>
            </p:extLst>
          </p:nvPr>
        </p:nvGraphicFramePr>
        <p:xfrm>
          <a:off x="838200" y="1069384"/>
          <a:ext cx="10515600" cy="5160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3833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453B5-1EF9-86FF-AAF5-0886F2980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CPI</a:t>
            </a:r>
            <a:r>
              <a:rPr lang="en-US" dirty="0"/>
              <a:t> vs. PCE:  Differences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D577C-6A6C-F9B1-4AE0-DFB13D42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0E71FE-DCB3-F206-58B3-783AC7A1D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26" y="1201026"/>
            <a:ext cx="7090058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CB1EF5-DF00-37B3-ADFD-342F1DDDA0AE}"/>
              </a:ext>
            </a:extLst>
          </p:cNvPr>
          <p:cNvSpPr txBox="1"/>
          <p:nvPr/>
        </p:nvSpPr>
        <p:spPr>
          <a:xfrm>
            <a:off x="5450764" y="6441462"/>
            <a:ext cx="6565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https://en.wikipedia.org/wiki/Personal_consumption_expenditures_price_index#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5148E1-BE91-AD3C-F81D-0B26E02D57C7}"/>
              </a:ext>
            </a:extLst>
          </p:cNvPr>
          <p:cNvSpPr txBox="1"/>
          <p:nvPr/>
        </p:nvSpPr>
        <p:spPr>
          <a:xfrm>
            <a:off x="575805" y="1356364"/>
            <a:ext cx="352213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CPI tends to be higher (Nov):</a:t>
            </a:r>
          </a:p>
          <a:p>
            <a:r>
              <a:rPr lang="en-US" sz="3200" dirty="0"/>
              <a:t>CPI, 3.1%</a:t>
            </a:r>
          </a:p>
          <a:p>
            <a:r>
              <a:rPr lang="en-US" sz="3200" dirty="0"/>
              <a:t>PCE, 3.4%</a:t>
            </a:r>
          </a:p>
          <a:p>
            <a:endParaRPr lang="en-US" sz="3200" dirty="0"/>
          </a:p>
          <a:p>
            <a:r>
              <a:rPr lang="en-US" sz="3200" dirty="0"/>
              <a:t>Core CPI, 4.0%</a:t>
            </a:r>
          </a:p>
          <a:p>
            <a:r>
              <a:rPr lang="en-US" sz="3200" dirty="0"/>
              <a:t>Core PCE, 3.2%.</a:t>
            </a:r>
          </a:p>
          <a:p>
            <a:endParaRPr lang="en-US" sz="3200" dirty="0"/>
          </a:p>
          <a:p>
            <a:r>
              <a:rPr lang="en-US" sz="3200" dirty="0"/>
              <a:t>Typically more like 0.5 % pts.</a:t>
            </a:r>
          </a:p>
        </p:txBody>
      </p:sp>
    </p:spTree>
    <p:extLst>
      <p:ext uri="{BB962C8B-B14F-4D97-AF65-F5344CB8AC3E}">
        <p14:creationId xmlns:p14="http://schemas.microsoft.com/office/powerpoint/2010/main" val="60314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DF6C7-44C4-0E61-D0A4-F5977B93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</a:t>
            </a:r>
            <a:r>
              <a:rPr lang="en-US" dirty="0"/>
              <a:t>es of Inflation Measures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95989-7EDF-39F8-F714-EC782648B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pic>
        <p:nvPicPr>
          <p:cNvPr id="1026" name="Picture 2" descr="What's Going On With Eggs? - The New York Times">
            <a:extLst>
              <a:ext uri="{FF2B5EF4-FFF2-40B4-BE49-F238E27FC236}">
                <a16:creationId xmlns:a16="http://schemas.microsoft.com/office/drawing/2014/main" id="{7E02E16D-0AFB-4869-5103-464755BD07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730" y="1383588"/>
            <a:ext cx="5029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3728AD-5E39-0C59-2916-F478F562B6FF}"/>
              </a:ext>
            </a:extLst>
          </p:cNvPr>
          <p:cNvSpPr txBox="1"/>
          <p:nvPr/>
        </p:nvSpPr>
        <p:spPr>
          <a:xfrm>
            <a:off x="611075" y="1920204"/>
            <a:ext cx="37737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Two Reasons for Measuring Recent Inflation:</a:t>
            </a:r>
          </a:p>
          <a:p>
            <a:pPr marL="514350" indent="-514350">
              <a:buAutoNum type="arabicPeriod"/>
            </a:pPr>
            <a:r>
              <a:rPr lang="en-US" sz="2800" dirty="0"/>
              <a:t>What has happened to the Cost of Living?</a:t>
            </a:r>
          </a:p>
          <a:p>
            <a:pPr marL="514350" indent="-514350">
              <a:buAutoNum type="arabicPeriod"/>
            </a:pPr>
            <a:r>
              <a:rPr lang="en-US" sz="2800" dirty="0"/>
              <a:t>What is likely to happen to inflation over the next 12-18 months?</a:t>
            </a:r>
          </a:p>
        </p:txBody>
      </p:sp>
    </p:spTree>
    <p:extLst>
      <p:ext uri="{BB962C8B-B14F-4D97-AF65-F5344CB8AC3E}">
        <p14:creationId xmlns:p14="http://schemas.microsoft.com/office/powerpoint/2010/main" val="101789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BEB0B-9EE4-653E-7C80-6F4A4952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asuring “Underlying” Inflation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CBFBA-D8F8-1B65-6FF4-FBD3B8B1A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4B2604-AD07-F8F4-1C06-698D54C6E7C3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42603" y="1805383"/>
            <a:ext cx="7525512" cy="41970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8C02C8-3A0B-9EC1-9334-94E5FEC6B23B}"/>
              </a:ext>
            </a:extLst>
          </p:cNvPr>
          <p:cNvSpPr txBox="1"/>
          <p:nvPr/>
        </p:nvSpPr>
        <p:spPr>
          <a:xfrm>
            <a:off x="6273001" y="3664034"/>
            <a:ext cx="2084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Super Core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9C605E-77AE-A3AF-AC85-974054442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80582" y="1805383"/>
            <a:ext cx="7529330" cy="4198055"/>
          </a:xfrm>
        </p:spPr>
      </p:pic>
    </p:spTree>
    <p:extLst>
      <p:ext uri="{BB962C8B-B14F-4D97-AF65-F5344CB8AC3E}">
        <p14:creationId xmlns:p14="http://schemas.microsoft.com/office/powerpoint/2010/main" val="324100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12679-8FB3-5B9D-8FD0-D3622A674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Ren</a:t>
            </a:r>
            <a:r>
              <a:rPr lang="en-US" dirty="0"/>
              <a:t>ts Paid versus Asking Rents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9BEF3-F03C-30BA-C293-324D37931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1010FF8-37DA-6770-4B03-49141DCE98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2408669"/>
              </p:ext>
            </p:extLst>
          </p:nvPr>
        </p:nvGraphicFramePr>
        <p:xfrm>
          <a:off x="838200" y="1209554"/>
          <a:ext cx="10515600" cy="5020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2576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DD6D-C674-0C6A-FB3A-F20B28F84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  <a:r>
              <a:rPr lang="en-US" dirty="0"/>
              <a:t>ges Haven’t Kept Pace with Inflation, Yet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021C9-7DEA-1D9E-B748-ACE0882A5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18EFF5C-D9DE-C6B8-17A4-4FE682F98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382388"/>
              </p:ext>
            </p:extLst>
          </p:nvPr>
        </p:nvGraphicFramePr>
        <p:xfrm>
          <a:off x="376177" y="1539433"/>
          <a:ext cx="11395276" cy="4629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57085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A9661-8FC0-73A2-59EF-42215DCBE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“Nominal” 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56137-66C9-7172-BDE2-4287108D4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Inflation:  There is still work to be done, but things are looking much better.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83287-04A6-1739-1128-F40D0C4C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7369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3E3AC-1EE9-B24C-02E1-FD448FE92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</a:t>
            </a:r>
            <a:r>
              <a:rPr lang="en-US" dirty="0"/>
              <a:t>icy  Effects: Fiscal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9226D-C74D-5FB9-9360-0FC3701AD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780" y="173511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2020-2021:  massive stimulus, $4.6t:  Cares Act, 3 rounds of stimulus checks, expanded unemployment benefits, Payroll Protection Loans.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7BBBD-CE45-7541-19D1-ECCA29393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A5392B-DA3A-4613-BA66-819D85AB1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592" y="2738548"/>
            <a:ext cx="5838359" cy="3291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12F657-4469-BC1C-A632-980410772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828" y="2738548"/>
            <a:ext cx="4644581" cy="318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0"/>
          <p:cNvSpPr txBox="1">
            <a:spLocks noGrp="1"/>
          </p:cNvSpPr>
          <p:nvPr>
            <p:ph type="title"/>
          </p:nvPr>
        </p:nvSpPr>
        <p:spPr>
          <a:xfrm>
            <a:off x="790072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Pol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icy Effects:  Monetary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0" name="Google Shape;290;p40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2C452F-8BF2-F06B-1543-5490876D6883}"/>
              </a:ext>
            </a:extLst>
          </p:cNvPr>
          <p:cNvSpPr txBox="1"/>
          <p:nvPr/>
        </p:nvSpPr>
        <p:spPr>
          <a:xfrm>
            <a:off x="525346" y="1132504"/>
            <a:ext cx="96155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2020-2/2022:  policy interest rate at zero, new round of quantitative easing.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3/2022-present:  most rapid increase in interest rates since Paul Volcker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2DDFB-6FBC-472B-C2A9-442DEA0E9746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25346" y="3007203"/>
            <a:ext cx="5303520" cy="329184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5F4249B-950B-B46B-AF30-14D0D9C1F5C1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0" y="3007203"/>
            <a:ext cx="5303520" cy="329184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1"/>
          <p:cNvSpPr txBox="1">
            <a:spLocks noGrp="1"/>
          </p:cNvSpPr>
          <p:nvPr>
            <p:ph type="title"/>
          </p:nvPr>
        </p:nvSpPr>
        <p:spPr>
          <a:xfrm>
            <a:off x="814136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Wh</a:t>
            </a:r>
            <a:r>
              <a:rPr lang="en-US" dirty="0"/>
              <a:t>at Happened on 11/1?</a:t>
            </a:r>
            <a:endParaRPr dirty="0"/>
          </a:p>
        </p:txBody>
      </p:sp>
      <p:sp>
        <p:nvSpPr>
          <p:cNvPr id="378" name="Google Shape;378;p51"/>
          <p:cNvSpPr txBox="1">
            <a:spLocks noGrp="1"/>
          </p:cNvSpPr>
          <p:nvPr>
            <p:ph type="body" idx="1"/>
          </p:nvPr>
        </p:nvSpPr>
        <p:spPr>
          <a:xfrm>
            <a:off x="838200" y="1570730"/>
            <a:ext cx="1069597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None/>
            </a:pPr>
            <a:endParaRPr dirty="0"/>
          </a:p>
        </p:txBody>
      </p:sp>
      <p:sp>
        <p:nvSpPr>
          <p:cNvPr id="379" name="Google Shape;379;p51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DB9EC-C80F-6DC4-74F7-2F553E136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112" y="1387098"/>
            <a:ext cx="10337369" cy="476267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4EE5CC-C3E0-4CA2-9E8E-E55012ECEF44}"/>
              </a:ext>
            </a:extLst>
          </p:cNvPr>
          <p:cNvCxnSpPr>
            <a:cxnSpLocks/>
          </p:cNvCxnSpPr>
          <p:nvPr/>
        </p:nvCxnSpPr>
        <p:spPr>
          <a:xfrm>
            <a:off x="7105973" y="1343022"/>
            <a:ext cx="0" cy="439541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5094C-2B0D-0C0F-E9C4-E5850B6EC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Not</a:t>
            </a:r>
            <a:r>
              <a:rPr lang="en-US" dirty="0"/>
              <a:t> Much:  Changes in the Policy Statement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0F205-1E02-A2A5-50AF-5B15EA423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31A802BD-B6FE-48CF-7788-304E36558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16029"/>
            <a:ext cx="9870487" cy="3017520"/>
          </a:xfrm>
        </p:spPr>
      </p:pic>
    </p:spTree>
    <p:extLst>
      <p:ext uri="{BB962C8B-B14F-4D97-AF65-F5344CB8AC3E}">
        <p14:creationId xmlns:p14="http://schemas.microsoft.com/office/powerpoint/2010/main" val="668758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E0B94-5460-ABFC-CC18-009778523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7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’s Evolving Views on the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65D64-CD17-2FAB-2EF7-C479CF12D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256724C3-EEC1-6BC3-3E01-A03DEF742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07" y="1201026"/>
            <a:ext cx="5793364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82D13F-6AB4-000A-6740-4F03F8ED032D}"/>
              </a:ext>
            </a:extLst>
          </p:cNvPr>
          <p:cNvSpPr txBox="1"/>
          <p:nvPr/>
        </p:nvSpPr>
        <p:spPr>
          <a:xfrm>
            <a:off x="7508719" y="3181817"/>
            <a:ext cx="3528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Austin </a:t>
            </a:r>
            <a:r>
              <a:rPr lang="en-US" dirty="0" err="1"/>
              <a:t>Goolsbee</a:t>
            </a:r>
            <a:r>
              <a:rPr lang="en-US" dirty="0"/>
              <a:t>, President of the Chicago Fed.  The economy is on a “golden path” and will achieve the  “mother of all soft landings.”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A437E3-8018-2492-4B64-E651B176B5F0}"/>
              </a:ext>
            </a:extLst>
          </p:cNvPr>
          <p:cNvSpPr txBox="1"/>
          <p:nvPr/>
        </p:nvSpPr>
        <p:spPr>
          <a:xfrm>
            <a:off x="7508720" y="2048734"/>
            <a:ext cx="3528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November Survey of Professional Forecasters very similar outlook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7A4C6E-B3C2-8AF8-FDFD-3B4645066644}"/>
              </a:ext>
            </a:extLst>
          </p:cNvPr>
          <p:cNvSpPr txBox="1"/>
          <p:nvPr/>
        </p:nvSpPr>
        <p:spPr>
          <a:xfrm>
            <a:off x="7405397" y="4534546"/>
            <a:ext cx="352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did this happen?</a:t>
            </a:r>
          </a:p>
        </p:txBody>
      </p:sp>
    </p:spTree>
    <p:extLst>
      <p:ext uri="{BB962C8B-B14F-4D97-AF65-F5344CB8AC3E}">
        <p14:creationId xmlns:p14="http://schemas.microsoft.com/office/powerpoint/2010/main" val="200032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0D94C-BDE8-FFE1-9362-5B004C96D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2" y="27085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Lon</a:t>
            </a:r>
            <a:r>
              <a:rPr lang="en-US" dirty="0"/>
              <a:t>g-Term Inflation Expectations Remained “Well Anchored”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5EBFC7-8B4A-B160-EFDA-064DD6C67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07489"/>
            <a:ext cx="6035040" cy="393051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6DE86-7EA2-ED23-4FC6-C0763208E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9D2AB6-F6B1-3C65-ED7A-AB76FBF765B6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56962" y="2122579"/>
            <a:ext cx="603504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7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D6394-F7A0-BC92-ABC4-6B49ABECF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will the Fed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8CCB0-52D2-40A2-2898-0D5CC6762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Current and Pending Developments:</a:t>
            </a:r>
          </a:p>
          <a:p>
            <a:r>
              <a:rPr lang="en-US" dirty="0"/>
              <a:t>Friday’s jobs report was pretty strong.</a:t>
            </a:r>
          </a:p>
          <a:p>
            <a:r>
              <a:rPr lang="en-US" dirty="0"/>
              <a:t>Eurozone Inflation rose from 2.4 t0 2.9% today.</a:t>
            </a:r>
          </a:p>
          <a:p>
            <a:r>
              <a:rPr lang="en-US" dirty="0"/>
              <a:t>Budget deal over the weekend.</a:t>
            </a:r>
          </a:p>
          <a:p>
            <a:r>
              <a:rPr lang="en-US" dirty="0"/>
              <a:t>Thursday, 8:30 CPI inflation report which is forecasted to show modest increase driven by increases in rents.</a:t>
            </a:r>
          </a:p>
          <a:p>
            <a:r>
              <a:rPr lang="en-US" dirty="0"/>
              <a:t>January 30/31 next Fed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9C8B2-0B4D-5C98-BAE7-84A834A3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08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E4268-B33F-DB4D-9B7A-F275708FD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Rel</a:t>
            </a:r>
            <a:r>
              <a:rPr lang="en-US" dirty="0"/>
              <a:t>ative Wage Gap Over Time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EAD48867-7F6C-DA45-8C1C-CBF35F346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1050733" y="1184959"/>
            <a:ext cx="10090533" cy="504526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E2FDF-DB0F-BC48-B047-82E0FCC23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BE322A-8BE3-D949-A5CB-BDF6A8005ED7}"/>
              </a:ext>
            </a:extLst>
          </p:cNvPr>
          <p:cNvSpPr txBox="1"/>
          <p:nvPr/>
        </p:nvSpPr>
        <p:spPr>
          <a:xfrm>
            <a:off x="3326730" y="4293151"/>
            <a:ext cx="5538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Gap between men and women’s median earnings 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</a:rPr>
              <a:t>has narrowed considerably since the late 1970s.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9A7B08-D8FC-B13F-F17D-E3959D779517}"/>
              </a:ext>
            </a:extLst>
          </p:cNvPr>
          <p:cNvCxnSpPr>
            <a:cxnSpLocks/>
          </p:cNvCxnSpPr>
          <p:nvPr/>
        </p:nvCxnSpPr>
        <p:spPr>
          <a:xfrm flipV="1">
            <a:off x="1981200" y="2806700"/>
            <a:ext cx="2832100" cy="184150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6209308-FCE2-1E14-90C1-D8F39F1563BB}"/>
              </a:ext>
            </a:extLst>
          </p:cNvPr>
          <p:cNvCxnSpPr>
            <a:cxnSpLocks/>
          </p:cNvCxnSpPr>
          <p:nvPr/>
        </p:nvCxnSpPr>
        <p:spPr>
          <a:xfrm flipV="1">
            <a:off x="4813300" y="1913218"/>
            <a:ext cx="5693335" cy="893482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45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82" y="-3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Let’</a:t>
            </a:r>
            <a:r>
              <a:rPr lang="en-US" sz="3800" dirty="0"/>
              <a:t>s Hear from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670559"/>
            <a:ext cx="11074608" cy="5924791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en-US" sz="5100" dirty="0">
              <a:hlinkClick r:id="rId2"/>
            </a:endParaRPr>
          </a:p>
          <a:p>
            <a:pPr marL="0" indent="0" algn="ctr">
              <a:buNone/>
            </a:pPr>
            <a:r>
              <a:rPr lang="en-US" sz="6400" dirty="0"/>
              <a:t>Geoffrey Woglom grwoglom@amherst.edu</a:t>
            </a:r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7400" dirty="0"/>
              <a:t>Contact NEED: </a:t>
            </a:r>
            <a:r>
              <a:rPr lang="en-US" sz="7400" dirty="0" err="1"/>
              <a:t>I</a:t>
            </a:r>
            <a:r>
              <a:rPr lang="en-US" sz="7400" dirty="0" err="1">
                <a:hlinkClick r:id="rId3"/>
              </a:rPr>
              <a:t>nfo@NEEDEcon.org</a:t>
            </a:r>
            <a:endParaRPr lang="en-US" sz="7400" dirty="0"/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7400" dirty="0"/>
              <a:t>Submit a testimonial:  </a:t>
            </a:r>
            <a:r>
              <a:rPr lang="en-US" sz="7400" dirty="0">
                <a:hlinkClick r:id="rId4"/>
              </a:rPr>
              <a:t>www.NEEDEcon.org/testimonials.php</a:t>
            </a:r>
            <a:endParaRPr lang="en-US" sz="7400" dirty="0"/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7400" dirty="0"/>
              <a:t>Support NEED:  www.NEEDEcon.org/donate.php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998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1712-6BC4-8F88-1D98-8AE80698B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Have we Given Talks?</a:t>
            </a:r>
          </a:p>
        </p:txBody>
      </p:sp>
      <p:pic>
        <p:nvPicPr>
          <p:cNvPr id="6" name="Content Placeholder 5" descr="A map of the united states&#10;&#10;Description automatically generated">
            <a:extLst>
              <a:ext uri="{FF2B5EF4-FFF2-40B4-BE49-F238E27FC236}">
                <a16:creationId xmlns:a16="http://schemas.microsoft.com/office/drawing/2014/main" id="{E307618F-43EE-ADCD-E42B-4EE24F08D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1999" y="1077071"/>
            <a:ext cx="7738533" cy="50815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25426-BECD-224C-A88F-0E994EB4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914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01" y="1253331"/>
            <a:ext cx="11605049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1 (1/08): 	Economic Update (Geoffrey Woglom Amherst College) 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(1/15):  Gender Pay Gap (Mallika </a:t>
            </a:r>
            <a:r>
              <a:rPr lang="en-US" dirty="0" err="1"/>
              <a:t>Pung</a:t>
            </a:r>
            <a:r>
              <a:rPr lang="en-US" dirty="0"/>
              <a:t> University of New Mexico)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(1/22):  Trade Deficits and Exchange Rates (Alan Deardorff U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(1/29): Trade and Globalization (Avik </a:t>
            </a:r>
            <a:r>
              <a:rPr lang="en-US" dirty="0" err="1"/>
              <a:t>Chakrabati</a:t>
            </a:r>
            <a:r>
              <a:rPr lang="en-US" dirty="0"/>
              <a:t> U of Wisconsin Milwaukee)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338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E4268-B33F-DB4D-9B7A-F275708FD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Rel</a:t>
            </a:r>
            <a:r>
              <a:rPr lang="en-US" dirty="0"/>
              <a:t>ative Wage Gap Over Time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EAD48867-7F6C-DA45-8C1C-CBF35F346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1050733" y="1184959"/>
            <a:ext cx="10090533" cy="504526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E2FDF-DB0F-BC48-B047-82E0FCC23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BE322A-8BE3-D949-A5CB-BDF6A8005ED7}"/>
              </a:ext>
            </a:extLst>
          </p:cNvPr>
          <p:cNvSpPr txBox="1"/>
          <p:nvPr/>
        </p:nvSpPr>
        <p:spPr>
          <a:xfrm>
            <a:off x="3326730" y="4293151"/>
            <a:ext cx="5538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Gap between men and women’s median earnings 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</a:rPr>
              <a:t>has narrowed considerably since the late 1970s.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9A7B08-D8FC-B13F-F17D-E3959D779517}"/>
              </a:ext>
            </a:extLst>
          </p:cNvPr>
          <p:cNvCxnSpPr>
            <a:cxnSpLocks/>
          </p:cNvCxnSpPr>
          <p:nvPr/>
        </p:nvCxnSpPr>
        <p:spPr>
          <a:xfrm flipV="1">
            <a:off x="1981200" y="2806700"/>
            <a:ext cx="2832100" cy="184150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6209308-FCE2-1E14-90C1-D8F39F1563BB}"/>
              </a:ext>
            </a:extLst>
          </p:cNvPr>
          <p:cNvCxnSpPr>
            <a:cxnSpLocks/>
          </p:cNvCxnSpPr>
          <p:nvPr/>
        </p:nvCxnSpPr>
        <p:spPr>
          <a:xfrm flipV="1">
            <a:off x="4813300" y="1913218"/>
            <a:ext cx="5693335" cy="893482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29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9C8E7B-887C-E806-7871-7F2285CB7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620" y="1447800"/>
            <a:ext cx="12318720" cy="3352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919152-E95C-D45D-9E34-EA6EC9671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 </a:t>
            </a:r>
            <a:r>
              <a:rPr lang="en-US" dirty="0"/>
              <a:t>Trade Balance = Exports minus Imports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0058A-4DE2-04A1-73D6-D98F428A5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4C7206-375B-03E2-AFD4-FE4FE0DBB3E9}"/>
              </a:ext>
            </a:extLst>
          </p:cNvPr>
          <p:cNvSpPr txBox="1"/>
          <p:nvPr/>
        </p:nvSpPr>
        <p:spPr>
          <a:xfrm>
            <a:off x="1447800" y="2362200"/>
            <a:ext cx="24310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Note the zero.  This whole thing is negative – a </a:t>
            </a:r>
            <a:r>
              <a:rPr lang="en-US" sz="2400" u="sng" dirty="0">
                <a:solidFill>
                  <a:srgbClr val="FF0000"/>
                </a:solidFill>
              </a:rPr>
              <a:t>trade deficit! </a:t>
            </a:r>
            <a:r>
              <a:rPr lang="en-US" sz="2400" dirty="0">
                <a:solidFill>
                  <a:srgbClr val="FF0000"/>
                </a:solidFill>
              </a:rPr>
              <a:t>– and getting mostly larger since 1992.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24CB73-5595-D2AB-B61B-D11E101A7EFF}"/>
              </a:ext>
            </a:extLst>
          </p:cNvPr>
          <p:cNvCxnSpPr>
            <a:cxnSpLocks/>
          </p:cNvCxnSpPr>
          <p:nvPr/>
        </p:nvCxnSpPr>
        <p:spPr>
          <a:xfrm>
            <a:off x="9829800" y="1371600"/>
            <a:ext cx="0" cy="36731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7A8D3AC-582E-FE87-118C-C2D85B8BB13C}"/>
              </a:ext>
            </a:extLst>
          </p:cNvPr>
          <p:cNvSpPr txBox="1"/>
          <p:nvPr/>
        </p:nvSpPr>
        <p:spPr>
          <a:xfrm>
            <a:off x="9230117" y="906380"/>
            <a:ext cx="1257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Trump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788D26-DC2F-BE68-0A75-10EE69FEB40C}"/>
              </a:ext>
            </a:extLst>
          </p:cNvPr>
          <p:cNvCxnSpPr>
            <a:cxnSpLocks/>
          </p:cNvCxnSpPr>
          <p:nvPr/>
        </p:nvCxnSpPr>
        <p:spPr>
          <a:xfrm>
            <a:off x="11201400" y="1371600"/>
            <a:ext cx="0" cy="36483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E6F7E7F-FE6F-1BB9-F7D6-A75DCCC9A877}"/>
              </a:ext>
            </a:extLst>
          </p:cNvPr>
          <p:cNvSpPr txBox="1"/>
          <p:nvPr/>
        </p:nvSpPr>
        <p:spPr>
          <a:xfrm>
            <a:off x="10517033" y="906380"/>
            <a:ext cx="125782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Biden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37BBE1-E7A3-46D1-C1A9-3D70AECDA3EE}"/>
              </a:ext>
            </a:extLst>
          </p:cNvPr>
          <p:cNvCxnSpPr>
            <a:cxnSpLocks/>
          </p:cNvCxnSpPr>
          <p:nvPr/>
        </p:nvCxnSpPr>
        <p:spPr>
          <a:xfrm>
            <a:off x="6934200" y="1295400"/>
            <a:ext cx="0" cy="37338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364DE5C-8E00-D2EF-75A6-CFF8412B6EC5}"/>
              </a:ext>
            </a:extLst>
          </p:cNvPr>
          <p:cNvSpPr txBox="1"/>
          <p:nvPr/>
        </p:nvSpPr>
        <p:spPr>
          <a:xfrm>
            <a:off x="6367235" y="906380"/>
            <a:ext cx="1257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Obama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C37F1E-1C7C-7759-7C92-9B9DB3744C57}"/>
              </a:ext>
            </a:extLst>
          </p:cNvPr>
          <p:cNvCxnSpPr>
            <a:cxnSpLocks/>
          </p:cNvCxnSpPr>
          <p:nvPr/>
        </p:nvCxnSpPr>
        <p:spPr>
          <a:xfrm>
            <a:off x="4191000" y="1295400"/>
            <a:ext cx="0" cy="37701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7576010-9DD4-1C41-F7AF-969BECA5FCA0}"/>
              </a:ext>
            </a:extLst>
          </p:cNvPr>
          <p:cNvSpPr txBox="1"/>
          <p:nvPr/>
        </p:nvSpPr>
        <p:spPr>
          <a:xfrm>
            <a:off x="3594974" y="877116"/>
            <a:ext cx="149897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Bush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A3C8094-EA6F-A67C-E04E-2A7338975682}"/>
              </a:ext>
            </a:extLst>
          </p:cNvPr>
          <p:cNvCxnSpPr>
            <a:cxnSpLocks/>
          </p:cNvCxnSpPr>
          <p:nvPr/>
        </p:nvCxnSpPr>
        <p:spPr>
          <a:xfrm>
            <a:off x="1495639" y="1289243"/>
            <a:ext cx="0" cy="37701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75D64DD-5D16-133E-DA43-1B1836DA705E}"/>
              </a:ext>
            </a:extLst>
          </p:cNvPr>
          <p:cNvSpPr txBox="1"/>
          <p:nvPr/>
        </p:nvSpPr>
        <p:spPr>
          <a:xfrm>
            <a:off x="87682" y="863898"/>
            <a:ext cx="224320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Clinton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1BCD205-801A-ADD9-B315-091598FD6A4F}"/>
              </a:ext>
            </a:extLst>
          </p:cNvPr>
          <p:cNvSpPr/>
          <p:nvPr/>
        </p:nvSpPr>
        <p:spPr>
          <a:xfrm>
            <a:off x="611442" y="1729105"/>
            <a:ext cx="347837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8245715-8EF9-3730-8852-B0F8A628A777}"/>
              </a:ext>
            </a:extLst>
          </p:cNvPr>
          <p:cNvCxnSpPr>
            <a:cxnSpLocks/>
          </p:cNvCxnSpPr>
          <p:nvPr/>
        </p:nvCxnSpPr>
        <p:spPr>
          <a:xfrm flipH="1" flipV="1">
            <a:off x="959279" y="1957704"/>
            <a:ext cx="1296312" cy="4728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BBF4100-5C9E-A6BA-9115-FE854F80F393}"/>
              </a:ext>
            </a:extLst>
          </p:cNvPr>
          <p:cNvGrpSpPr/>
          <p:nvPr/>
        </p:nvGrpSpPr>
        <p:grpSpPr>
          <a:xfrm>
            <a:off x="4419600" y="4419600"/>
            <a:ext cx="6553200" cy="1595064"/>
            <a:chOff x="4546600" y="4572000"/>
            <a:chExt cx="6502400" cy="159506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3F96B12-09A6-9C76-4BD9-11BFE9A28E62}"/>
                </a:ext>
              </a:extLst>
            </p:cNvPr>
            <p:cNvSpPr txBox="1"/>
            <p:nvPr/>
          </p:nvSpPr>
          <p:spPr>
            <a:xfrm>
              <a:off x="7412736" y="5766954"/>
              <a:ext cx="1341120" cy="400110"/>
            </a:xfrm>
            <a:prstGeom prst="rect">
              <a:avLst/>
            </a:prstGeom>
            <a:noFill/>
            <a:ln w="25400"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</a:rPr>
                <a:t>Recessions</a:t>
              </a:r>
            </a:p>
          </p:txBody>
        </p:sp>
        <p:cxnSp>
          <p:nvCxnSpPr>
            <p:cNvPr id="10" name="Curved Connector 9">
              <a:extLst>
                <a:ext uri="{FF2B5EF4-FFF2-40B4-BE49-F238E27FC236}">
                  <a16:creationId xmlns:a16="http://schemas.microsoft.com/office/drawing/2014/main" id="{41B3928F-3F31-EEC7-BB56-908902ADDB5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546600" y="4580468"/>
              <a:ext cx="2866138" cy="1186490"/>
            </a:xfrm>
            <a:prstGeom prst="curvedConnector3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7DA5CB6C-0710-D401-645B-3F42DFBE57F5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 rot="16200000" flipV="1">
              <a:off x="7040635" y="4724291"/>
              <a:ext cx="1194954" cy="890371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>
              <a:extLst>
                <a:ext uri="{FF2B5EF4-FFF2-40B4-BE49-F238E27FC236}">
                  <a16:creationId xmlns:a16="http://schemas.microsoft.com/office/drawing/2014/main" id="{E8A8E9A4-EB71-833B-8962-1C2AF2D698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71880" y="4572000"/>
              <a:ext cx="2277120" cy="1194954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718602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15442</TotalTime>
  <Words>1346</Words>
  <Application>Microsoft Office PowerPoint</Application>
  <PresentationFormat>Widescreen</PresentationFormat>
  <Paragraphs>272</Paragraphs>
  <Slides>45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Courier New</vt:lpstr>
      <vt:lpstr>Custom Design</vt:lpstr>
      <vt:lpstr>PowerPoint Presentation</vt:lpstr>
      <vt:lpstr> National Economic Education Delegation</vt:lpstr>
      <vt:lpstr>Who Are We?</vt:lpstr>
      <vt:lpstr>Where Are We?</vt:lpstr>
      <vt:lpstr>Where Have we Given Talks?</vt:lpstr>
      <vt:lpstr> Available NEED Topics Include:</vt:lpstr>
      <vt:lpstr> Course Outline</vt:lpstr>
      <vt:lpstr>Relative Wage Gap Over Time</vt:lpstr>
      <vt:lpstr>US Trade Balance = Exports minus Imports</vt:lpstr>
      <vt:lpstr>PowerPoint Presentation</vt:lpstr>
      <vt:lpstr>PowerPoint Presentation</vt:lpstr>
      <vt:lpstr>Credits and Disclaimer</vt:lpstr>
      <vt:lpstr>Outline for the Talk</vt:lpstr>
      <vt:lpstr>Gross Domestic Product</vt:lpstr>
      <vt:lpstr>The Size of the World Economies</vt:lpstr>
      <vt:lpstr>Different Breakdown</vt:lpstr>
      <vt:lpstr>GDP and ‘Potential’ during the Recovery</vt:lpstr>
      <vt:lpstr>Unemployment is Near Record Lows</vt:lpstr>
      <vt:lpstr>Where Have All the Workers Gone?</vt:lpstr>
      <vt:lpstr>The Great Resignation?</vt:lpstr>
      <vt:lpstr>How is Connecticut Doing?</vt:lpstr>
      <vt:lpstr>Labor Market in Connecticut </vt:lpstr>
      <vt:lpstr>Overall Good News on the Real Side</vt:lpstr>
      <vt:lpstr>Interest Rates: Era of Falling Rates Over?</vt:lpstr>
      <vt:lpstr>Mortgage Rates are Having an Effect ?</vt:lpstr>
      <vt:lpstr>National Housing Market and Closer to Home</vt:lpstr>
      <vt:lpstr>Stock Prices:  Fear Giving Way to Greed?</vt:lpstr>
      <vt:lpstr>Inflation during the Recovery (CPI)</vt:lpstr>
      <vt:lpstr>Fed’s Measure (PCE)</vt:lpstr>
      <vt:lpstr>What is Special about Measuring Over 1 Year?</vt:lpstr>
      <vt:lpstr>CPI vs. PCE:  Differences</vt:lpstr>
      <vt:lpstr>Uses of Inflation Measures</vt:lpstr>
      <vt:lpstr>Measuring “Underlying” Inflation</vt:lpstr>
      <vt:lpstr>Rents Paid versus Asking Rents</vt:lpstr>
      <vt:lpstr>Wages Haven’t Kept Pace with Inflation, Yet</vt:lpstr>
      <vt:lpstr>The “Nominal”  Side</vt:lpstr>
      <vt:lpstr>Policy  Effects: Fiscal</vt:lpstr>
      <vt:lpstr>Policy Effects:  Monetary</vt:lpstr>
      <vt:lpstr>What Happened on 11/1?</vt:lpstr>
      <vt:lpstr>Not Much:  Changes in the Policy Statement</vt:lpstr>
      <vt:lpstr>Fed’s Evolving Views on the Economy</vt:lpstr>
      <vt:lpstr>Long-Term Inflation Expectations Remained “Well Anchored”</vt:lpstr>
      <vt:lpstr>What will the Fed Do?</vt:lpstr>
      <vt:lpstr>Relative Wage Gap Over Time</vt:lpstr>
      <vt:lpstr> Let’s Hear from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Geoffrey Woglom</cp:lastModifiedBy>
  <cp:revision>356</cp:revision>
  <cp:lastPrinted>2022-01-18T19:59:29Z</cp:lastPrinted>
  <dcterms:created xsi:type="dcterms:W3CDTF">2017-05-03T22:30:38Z</dcterms:created>
  <dcterms:modified xsi:type="dcterms:W3CDTF">2024-01-08T19:53:34Z</dcterms:modified>
</cp:coreProperties>
</file>